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Lst>
  <p:notesMasterIdLst>
    <p:notesMasterId r:id="rId56"/>
  </p:notesMasterIdLst>
  <p:sldIdLst>
    <p:sldId id="256" r:id="rId2"/>
    <p:sldId id="257" r:id="rId3"/>
    <p:sldId id="259" r:id="rId4"/>
    <p:sldId id="258" r:id="rId5"/>
    <p:sldId id="260" r:id="rId6"/>
    <p:sldId id="261" r:id="rId7"/>
    <p:sldId id="262" r:id="rId8"/>
    <p:sldId id="263" r:id="rId9"/>
    <p:sldId id="264" r:id="rId10"/>
    <p:sldId id="268" r:id="rId11"/>
    <p:sldId id="267" r:id="rId12"/>
    <p:sldId id="269" r:id="rId13"/>
    <p:sldId id="290" r:id="rId14"/>
    <p:sldId id="291" r:id="rId15"/>
    <p:sldId id="292" r:id="rId16"/>
    <p:sldId id="271" r:id="rId17"/>
    <p:sldId id="270" r:id="rId18"/>
    <p:sldId id="293" r:id="rId19"/>
    <p:sldId id="294" r:id="rId20"/>
    <p:sldId id="295" r:id="rId21"/>
    <p:sldId id="296" r:id="rId22"/>
    <p:sldId id="265" r:id="rId23"/>
    <p:sldId id="266" r:id="rId24"/>
    <p:sldId id="272" r:id="rId25"/>
    <p:sldId id="273" r:id="rId26"/>
    <p:sldId id="274" r:id="rId27"/>
    <p:sldId id="276" r:id="rId28"/>
    <p:sldId id="275"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749" autoAdjust="0"/>
  </p:normalViewPr>
  <p:slideViewPr>
    <p:cSldViewPr snapToGrid="0">
      <p:cViewPr>
        <p:scale>
          <a:sx n="64" d="100"/>
          <a:sy n="64" d="100"/>
        </p:scale>
        <p:origin x="-756" y="1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AFB6C-FE42-49E1-AEDE-A9D9C51FA8C9}" type="datetimeFigureOut">
              <a:rPr lang="en-IN" smtClean="0"/>
              <a:t>24-10-2019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ED9957-B9C5-4403-B63B-635493FE5684}" type="slidenum">
              <a:rPr lang="en-IN" smtClean="0"/>
              <a:t>‹#›</a:t>
            </a:fld>
            <a:endParaRPr lang="en-IN"/>
          </a:p>
        </p:txBody>
      </p:sp>
    </p:spTree>
    <p:extLst>
      <p:ext uri="{BB962C8B-B14F-4D97-AF65-F5344CB8AC3E}">
        <p14:creationId xmlns:p14="http://schemas.microsoft.com/office/powerpoint/2010/main" val="229666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dictionary.cambridge.org/dictionary/english/although" TargetMode="External"/><Relationship Id="rId3" Type="http://schemas.openxmlformats.org/officeDocument/2006/relationships/hyperlink" Target="https://dictionary.cambridge.org/dictionary/english/machine" TargetMode="External"/><Relationship Id="rId7" Type="http://schemas.openxmlformats.org/officeDocument/2006/relationships/hyperlink" Target="https://dictionary.cambridge.org/dictionary/english/period" TargetMode="External"/><Relationship Id="rId12" Type="http://schemas.openxmlformats.org/officeDocument/2006/relationships/hyperlink" Target="https://dictionary.cambridge.org/dictionary/english/hour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ictionary.cambridge.org/dictionary/english/long" TargetMode="External"/><Relationship Id="rId11" Type="http://schemas.openxmlformats.org/officeDocument/2006/relationships/hyperlink" Target="https://dictionary.cambridge.org/dictionary/english/works" TargetMode="External"/><Relationship Id="rId5" Type="http://schemas.openxmlformats.org/officeDocument/2006/relationships/hyperlink" Target="https://dictionary.cambridge.org/dictionary/english/fail" TargetMode="External"/><Relationship Id="rId10" Type="http://schemas.openxmlformats.org/officeDocument/2006/relationships/hyperlink" Target="https://dictionary.cambridge.org/dictionary/english/excite" TargetMode="External"/><Relationship Id="rId4" Type="http://schemas.openxmlformats.org/officeDocument/2006/relationships/hyperlink" Target="https://dictionary.cambridge.org/dictionary/english/operate" TargetMode="External"/><Relationship Id="rId9" Type="http://schemas.openxmlformats.org/officeDocument/2006/relationships/hyperlink" Target="https://dictionary.cambridge.org/dictionary/english/interestin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a </a:t>
            </a:r>
            <a:r>
              <a:rPr lang="en-GB" sz="1200" b="0" i="0" u="none" strike="noStrike" kern="1200" dirty="0" smtClean="0">
                <a:solidFill>
                  <a:schemeClr val="tx1"/>
                </a:solidFill>
                <a:effectLst/>
                <a:latin typeface="+mn-lt"/>
                <a:ea typeface="+mn-ea"/>
                <a:cs typeface="+mn-cs"/>
                <a:hlinkClick r:id="rId3" tooltip="machine"/>
              </a:rPr>
              <a:t>machine</a:t>
            </a:r>
            <a:r>
              <a:rPr lang="en-GB" sz="1200" b="0" i="0" kern="1200" dirty="0" smtClean="0">
                <a:solidFill>
                  <a:schemeClr val="tx1"/>
                </a:solidFill>
                <a:effectLst/>
                <a:latin typeface="+mn-lt"/>
                <a:ea typeface="+mn-ea"/>
                <a:cs typeface="+mn-cs"/>
              </a:rPr>
              <a:t> that </a:t>
            </a:r>
            <a:r>
              <a:rPr lang="en-GB" sz="1200" b="0" i="0" u="none" strike="noStrike" kern="1200" dirty="0" smtClean="0">
                <a:solidFill>
                  <a:schemeClr val="tx1"/>
                </a:solidFill>
                <a:effectLst/>
                <a:latin typeface="+mn-lt"/>
                <a:ea typeface="+mn-ea"/>
                <a:cs typeface="+mn-cs"/>
                <a:hlinkClick r:id="rId4" tooltip="operates"/>
              </a:rPr>
              <a:t>operates</a:t>
            </a:r>
            <a:r>
              <a:rPr lang="en-GB" sz="1200" b="0" i="0" kern="1200" dirty="0" smtClean="0">
                <a:solidFill>
                  <a:schemeClr val="tx1"/>
                </a:solidFill>
                <a:effectLst/>
                <a:latin typeface="+mn-lt"/>
                <a:ea typeface="+mn-ea"/>
                <a:cs typeface="+mn-cs"/>
              </a:rPr>
              <a:t> without </a:t>
            </a:r>
            <a:r>
              <a:rPr lang="en-GB" sz="1200" b="0" i="0" u="none" strike="noStrike" kern="1200" dirty="0" smtClean="0">
                <a:solidFill>
                  <a:schemeClr val="tx1"/>
                </a:solidFill>
                <a:effectLst/>
                <a:latin typeface="+mn-lt"/>
                <a:ea typeface="+mn-ea"/>
                <a:cs typeface="+mn-cs"/>
                <a:hlinkClick r:id="rId5" tooltip="failing"/>
              </a:rPr>
              <a:t>failing</a:t>
            </a:r>
            <a:r>
              <a:rPr lang="en-GB" sz="1200" b="0" i="0" kern="1200" dirty="0" smtClean="0">
                <a:solidFill>
                  <a:schemeClr val="tx1"/>
                </a:solidFill>
                <a:effectLst/>
                <a:latin typeface="+mn-lt"/>
                <a:ea typeface="+mn-ea"/>
                <a:cs typeface="+mn-cs"/>
              </a:rPr>
              <a:t> for </a:t>
            </a:r>
            <a:r>
              <a:rPr lang="en-GB" sz="1200" b="0" i="0" u="none" strike="noStrike" kern="1200" dirty="0" smtClean="0">
                <a:solidFill>
                  <a:schemeClr val="tx1"/>
                </a:solidFill>
                <a:effectLst/>
                <a:latin typeface="+mn-lt"/>
                <a:ea typeface="+mn-ea"/>
                <a:cs typeface="+mn-cs"/>
                <a:hlinkClick r:id="rId6" tooltip="long"/>
              </a:rPr>
              <a:t>long</a:t>
            </a:r>
            <a:r>
              <a:rPr lang="en-GB" sz="1200" b="0" i="0" kern="1200" dirty="0" smtClean="0">
                <a:solidFill>
                  <a:schemeClr val="tx1"/>
                </a:solidFill>
                <a:effectLst/>
                <a:latin typeface="+mn-lt"/>
                <a:ea typeface="+mn-ea"/>
                <a:cs typeface="+mn-cs"/>
              </a:rPr>
              <a:t> </a:t>
            </a:r>
            <a:r>
              <a:rPr lang="en-GB" sz="1200" b="0" i="0" u="none" strike="noStrike" kern="1200" dirty="0" smtClean="0">
                <a:solidFill>
                  <a:schemeClr val="tx1"/>
                </a:solidFill>
                <a:effectLst/>
                <a:latin typeface="+mn-lt"/>
                <a:ea typeface="+mn-ea"/>
                <a:cs typeface="+mn-cs"/>
                <a:hlinkClick r:id="rId7" tooltip="periods"/>
              </a:rPr>
              <a:t>periods</a:t>
            </a:r>
            <a:r>
              <a:rPr lang="en-GB" sz="1200" b="0" i="0" kern="1200" dirty="0" smtClean="0">
                <a:solidFill>
                  <a:schemeClr val="tx1"/>
                </a:solidFill>
                <a:effectLst/>
                <a:latin typeface="+mn-lt"/>
                <a:ea typeface="+mn-ea"/>
                <a:cs typeface="+mn-cs"/>
              </a:rPr>
              <a:t>, </a:t>
            </a:r>
            <a:r>
              <a:rPr lang="en-GB" sz="1200" b="0" i="0" u="none" strike="noStrike" kern="1200" dirty="0" smtClean="0">
                <a:solidFill>
                  <a:schemeClr val="tx1"/>
                </a:solidFill>
                <a:effectLst/>
                <a:latin typeface="+mn-lt"/>
                <a:ea typeface="+mn-ea"/>
                <a:cs typeface="+mn-cs"/>
                <a:hlinkClick r:id="rId8" tooltip="although"/>
              </a:rPr>
              <a:t>although</a:t>
            </a:r>
            <a:r>
              <a:rPr lang="en-GB" sz="1200" b="0" i="0" kern="1200" dirty="0" smtClean="0">
                <a:solidFill>
                  <a:schemeClr val="tx1"/>
                </a:solidFill>
                <a:effectLst/>
                <a:latin typeface="+mn-lt"/>
                <a:ea typeface="+mn-ea"/>
                <a:cs typeface="+mn-cs"/>
              </a:rPr>
              <a:t> it might not be very </a:t>
            </a:r>
            <a:r>
              <a:rPr lang="en-GB" sz="1200" b="0" i="0" u="none" strike="noStrike" kern="1200" dirty="0" smtClean="0">
                <a:solidFill>
                  <a:schemeClr val="tx1"/>
                </a:solidFill>
                <a:effectLst/>
                <a:latin typeface="+mn-lt"/>
                <a:ea typeface="+mn-ea"/>
                <a:cs typeface="+mn-cs"/>
                <a:hlinkClick r:id="rId9" tooltip="interesting"/>
              </a:rPr>
              <a:t>interesting</a:t>
            </a:r>
            <a:r>
              <a:rPr lang="en-GB" sz="1200" b="0" i="0" kern="1200" dirty="0" smtClean="0">
                <a:solidFill>
                  <a:schemeClr val="tx1"/>
                </a:solidFill>
                <a:effectLst/>
                <a:latin typeface="+mn-lt"/>
                <a:ea typeface="+mn-ea"/>
                <a:cs typeface="+mn-cs"/>
              </a:rPr>
              <a:t> or </a:t>
            </a:r>
            <a:r>
              <a:rPr lang="en-GB" sz="1200" b="0" i="0" u="none" strike="noStrike" kern="1200" dirty="0" smtClean="0">
                <a:solidFill>
                  <a:schemeClr val="tx1"/>
                </a:solidFill>
                <a:effectLst/>
                <a:latin typeface="+mn-lt"/>
                <a:ea typeface="+mn-ea"/>
                <a:cs typeface="+mn-cs"/>
                <a:hlinkClick r:id="rId10" tooltip="exciting"/>
              </a:rPr>
              <a:t>exciting</a:t>
            </a:r>
            <a:r>
              <a:rPr lang="en-GB" sz="1200" b="0" i="0" kern="1200" dirty="0" smtClean="0">
                <a:solidFill>
                  <a:schemeClr val="tx1"/>
                </a:solidFill>
                <a:effectLst/>
                <a:latin typeface="+mn-lt"/>
                <a:ea typeface="+mn-ea"/>
                <a:cs typeface="+mn-cs"/>
              </a:rPr>
              <a:t>:</a:t>
            </a:r>
          </a:p>
          <a:p>
            <a:r>
              <a:rPr lang="en-GB" sz="1200" b="0" i="0" kern="1200" smtClean="0">
                <a:solidFill>
                  <a:schemeClr val="tx1"/>
                </a:solidFill>
                <a:effectLst/>
                <a:latin typeface="+mn-lt"/>
                <a:ea typeface="+mn-ea"/>
                <a:cs typeface="+mn-cs"/>
              </a:rPr>
              <a:t/>
            </a:r>
            <a:br>
              <a:rPr lang="en-GB" sz="1200" b="0" i="0" kern="1200" smtClean="0">
                <a:solidFill>
                  <a:schemeClr val="tx1"/>
                </a:solidFill>
                <a:effectLst/>
                <a:latin typeface="+mn-lt"/>
                <a:ea typeface="+mn-ea"/>
                <a:cs typeface="+mn-cs"/>
              </a:rPr>
            </a:br>
            <a:r>
              <a:rPr lang="en-GB" sz="1200" b="0" i="0" kern="1200" smtClean="0">
                <a:solidFill>
                  <a:schemeClr val="tx1"/>
                </a:solidFill>
                <a:effectLst/>
                <a:latin typeface="+mn-lt"/>
                <a:ea typeface="+mn-ea"/>
                <a:cs typeface="+mn-cs"/>
              </a:rPr>
              <a:t>someone who </a:t>
            </a:r>
            <a:r>
              <a:rPr lang="en-GB" sz="1200" b="0" i="0" u="none" strike="noStrike" kern="1200" smtClean="0">
                <a:solidFill>
                  <a:schemeClr val="tx1"/>
                </a:solidFill>
                <a:effectLst/>
                <a:latin typeface="+mn-lt"/>
                <a:ea typeface="+mn-ea"/>
                <a:cs typeface="+mn-cs"/>
                <a:hlinkClick r:id="rId11" tooltip="works"/>
              </a:rPr>
              <a:t>works</a:t>
            </a:r>
            <a:r>
              <a:rPr lang="en-GB" sz="1200" b="0" i="0" kern="1200" smtClean="0">
                <a:solidFill>
                  <a:schemeClr val="tx1"/>
                </a:solidFill>
                <a:effectLst/>
                <a:latin typeface="+mn-lt"/>
                <a:ea typeface="+mn-ea"/>
                <a:cs typeface="+mn-cs"/>
              </a:rPr>
              <a:t> very hard or who </a:t>
            </a:r>
            <a:r>
              <a:rPr lang="en-GB" sz="1200" b="0" i="0" u="none" strike="noStrike" kern="1200" smtClean="0">
                <a:solidFill>
                  <a:schemeClr val="tx1"/>
                </a:solidFill>
                <a:effectLst/>
                <a:latin typeface="+mn-lt"/>
                <a:ea typeface="+mn-ea"/>
                <a:cs typeface="+mn-cs"/>
                <a:hlinkClick r:id="rId11" tooltip="works"/>
              </a:rPr>
              <a:t>works</a:t>
            </a:r>
            <a:r>
              <a:rPr lang="en-GB" sz="1200" b="0" i="0" kern="1200" smtClean="0">
                <a:solidFill>
                  <a:schemeClr val="tx1"/>
                </a:solidFill>
                <a:effectLst/>
                <a:latin typeface="+mn-lt"/>
                <a:ea typeface="+mn-ea"/>
                <a:cs typeface="+mn-cs"/>
              </a:rPr>
              <a:t> very </a:t>
            </a:r>
            <a:r>
              <a:rPr lang="en-GB" sz="1200" b="0" i="0" u="none" strike="noStrike" kern="1200" smtClean="0">
                <a:solidFill>
                  <a:schemeClr val="tx1"/>
                </a:solidFill>
                <a:effectLst/>
                <a:latin typeface="+mn-lt"/>
                <a:ea typeface="+mn-ea"/>
                <a:cs typeface="+mn-cs"/>
                <a:hlinkClick r:id="rId6" tooltip="long"/>
              </a:rPr>
              <a:t>long</a:t>
            </a:r>
            <a:r>
              <a:rPr lang="en-GB" sz="1200" b="0" i="0" kern="1200" smtClean="0">
                <a:solidFill>
                  <a:schemeClr val="tx1"/>
                </a:solidFill>
                <a:effectLst/>
                <a:latin typeface="+mn-lt"/>
                <a:ea typeface="+mn-ea"/>
                <a:cs typeface="+mn-cs"/>
              </a:rPr>
              <a:t> </a:t>
            </a:r>
            <a:r>
              <a:rPr lang="en-GB" sz="1200" b="0" i="0" u="none" strike="noStrike" kern="1200" smtClean="0">
                <a:solidFill>
                  <a:schemeClr val="tx1"/>
                </a:solidFill>
                <a:effectLst/>
                <a:latin typeface="+mn-lt"/>
                <a:ea typeface="+mn-ea"/>
                <a:cs typeface="+mn-cs"/>
                <a:hlinkClick r:id="rId12" tooltip="hours"/>
              </a:rPr>
              <a:t>hours</a:t>
            </a:r>
            <a:endParaRPr lang="en-IN" dirty="0"/>
          </a:p>
        </p:txBody>
      </p:sp>
      <p:sp>
        <p:nvSpPr>
          <p:cNvPr id="4" name="Slide Number Placeholder 3"/>
          <p:cNvSpPr>
            <a:spLocks noGrp="1"/>
          </p:cNvSpPr>
          <p:nvPr>
            <p:ph type="sldNum" sz="quarter" idx="10"/>
          </p:nvPr>
        </p:nvSpPr>
        <p:spPr/>
        <p:txBody>
          <a:bodyPr/>
          <a:lstStyle/>
          <a:p>
            <a:fld id="{6FED9957-B9C5-4403-B63B-635493FE5684}" type="slidenum">
              <a:rPr lang="en-IN" smtClean="0"/>
              <a:t>12</a:t>
            </a:fld>
            <a:endParaRPr lang="en-IN"/>
          </a:p>
        </p:txBody>
      </p:sp>
    </p:spTree>
    <p:extLst>
      <p:ext uri="{BB962C8B-B14F-4D97-AF65-F5344CB8AC3E}">
        <p14:creationId xmlns:p14="http://schemas.microsoft.com/office/powerpoint/2010/main" val="2131700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smtClean="0"/>
              <a:t>Woff</a:t>
            </a:r>
            <a:r>
              <a:rPr lang="en-IN" dirty="0" smtClean="0"/>
              <a:t>-web open font format</a:t>
            </a:r>
          </a:p>
          <a:p>
            <a:r>
              <a:rPr lang="en-IN" dirty="0" smtClean="0"/>
              <a:t>Open type font</a:t>
            </a:r>
          </a:p>
          <a:p>
            <a:r>
              <a:rPr lang="en-IN" dirty="0" smtClean="0"/>
              <a:t>True type font</a:t>
            </a:r>
          </a:p>
          <a:p>
            <a:r>
              <a:rPr lang="en-IN" dirty="0" smtClean="0"/>
              <a:t>Scalable vector graphics</a:t>
            </a:r>
          </a:p>
          <a:p>
            <a:r>
              <a:rPr lang="en-IN" dirty="0" smtClean="0"/>
              <a:t>Embedded open type</a:t>
            </a:r>
          </a:p>
          <a:p>
            <a:r>
              <a:rPr lang="en-IN" dirty="0" smtClean="0"/>
              <a:t>Animated portable network graphics</a:t>
            </a:r>
            <a:endParaRPr lang="en-IN" dirty="0"/>
          </a:p>
        </p:txBody>
      </p:sp>
      <p:sp>
        <p:nvSpPr>
          <p:cNvPr id="4" name="Slide Number Placeholder 3"/>
          <p:cNvSpPr>
            <a:spLocks noGrp="1"/>
          </p:cNvSpPr>
          <p:nvPr>
            <p:ph type="sldNum" sz="quarter" idx="10"/>
          </p:nvPr>
        </p:nvSpPr>
        <p:spPr/>
        <p:txBody>
          <a:bodyPr/>
          <a:lstStyle/>
          <a:p>
            <a:fld id="{6FED9957-B9C5-4403-B63B-635493FE5684}" type="slidenum">
              <a:rPr lang="en-IN" smtClean="0"/>
              <a:t>36</a:t>
            </a:fld>
            <a:endParaRPr lang="en-IN"/>
          </a:p>
        </p:txBody>
      </p:sp>
    </p:spTree>
    <p:extLst>
      <p:ext uri="{BB962C8B-B14F-4D97-AF65-F5344CB8AC3E}">
        <p14:creationId xmlns:p14="http://schemas.microsoft.com/office/powerpoint/2010/main" val="888988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121920" y="101600"/>
            <a:ext cx="1194816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B0AD22BF-AE63-4571-B55B-08D9E5BD1372}" type="datetime1">
              <a:rPr lang="en-IN" smtClean="0"/>
              <a:t>24-10-2019</a:t>
            </a:fld>
            <a:endParaRPr lang="en-IN"/>
          </a:p>
        </p:txBody>
      </p:sp>
      <p:sp>
        <p:nvSpPr>
          <p:cNvPr id="5" name="Footer Placeholder 4"/>
          <p:cNvSpPr>
            <a:spLocks noGrp="1"/>
          </p:cNvSpPr>
          <p:nvPr>
            <p:ph type="ftr" sz="quarter" idx="11"/>
          </p:nvPr>
        </p:nvSpPr>
        <p:spPr/>
        <p:txBody>
          <a:bodyPr/>
          <a:lstStyle/>
          <a:p>
            <a:r>
              <a:rPr lang="en-IN" smtClean="0"/>
              <a:t>veena suresh,PESU</a:t>
            </a:r>
            <a:endParaRPr lang="en-IN"/>
          </a:p>
        </p:txBody>
      </p:sp>
      <p:sp>
        <p:nvSpPr>
          <p:cNvPr id="9" name="Rectangle 8"/>
          <p:cNvSpPr/>
          <p:nvPr/>
        </p:nvSpPr>
        <p:spPr>
          <a:xfrm>
            <a:off x="460587" y="2942602"/>
            <a:ext cx="9530575"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096869" y="2944634"/>
            <a:ext cx="1587131"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283619" y="3136658"/>
            <a:ext cx="1213632"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3978" y="3055622"/>
            <a:ext cx="9263793"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0382435" y="4625268"/>
            <a:ext cx="1016000" cy="457200"/>
          </a:xfrm>
        </p:spPr>
        <p:txBody>
          <a:bodyPr/>
          <a:lstStyle>
            <a:lvl1pPr algn="ctr">
              <a:defRPr sz="2800">
                <a:solidFill>
                  <a:schemeClr val="accent1">
                    <a:lumMod val="50000"/>
                  </a:schemeClr>
                </a:solidFill>
              </a:defRPr>
            </a:lvl1pPr>
          </a:lstStyle>
          <a:p>
            <a:fld id="{06F0E12F-EAF9-4D3A-8A79-C7BF800E57E2}" type="slidenum">
              <a:rPr lang="en-IN" smtClean="0"/>
              <a:t>‹#›</a:t>
            </a:fld>
            <a:endParaRPr lang="en-IN"/>
          </a:p>
        </p:txBody>
      </p:sp>
      <p:sp>
        <p:nvSpPr>
          <p:cNvPr id="11" name="Rectangle 10"/>
          <p:cNvSpPr/>
          <p:nvPr/>
        </p:nvSpPr>
        <p:spPr>
          <a:xfrm>
            <a:off x="722429" y="4559277"/>
            <a:ext cx="9006888"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18628" y="3139440"/>
            <a:ext cx="9014491"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857073" y="4648200"/>
            <a:ext cx="87376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806273" y="3227034"/>
            <a:ext cx="8839200" cy="1219201"/>
          </a:xfrm>
        </p:spPr>
        <p:txBody>
          <a:bodyPr anchor="b" anchorCtr="0">
            <a:noAutofit/>
          </a:bodyPr>
          <a:lstStyle>
            <a:lvl1pPr>
              <a:defRPr sz="4000">
                <a:solidFill>
                  <a:schemeClr val="accent1">
                    <a:lumMod val="50000"/>
                  </a:schemeClr>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C7610E-0AB3-4959-B97C-9BF9F3B639F6}" type="datetime1">
              <a:rPr lang="en-IN" smtClean="0"/>
              <a:t>24-10-2019</a:t>
            </a:fld>
            <a:endParaRPr lang="en-IN"/>
          </a:p>
        </p:txBody>
      </p:sp>
      <p:sp>
        <p:nvSpPr>
          <p:cNvPr id="5" name="Footer Placeholder 4"/>
          <p:cNvSpPr>
            <a:spLocks noGrp="1"/>
          </p:cNvSpPr>
          <p:nvPr>
            <p:ph type="ftr" sz="quarter" idx="11"/>
          </p:nvPr>
        </p:nvSpPr>
        <p:spPr/>
        <p:txBody>
          <a:bodyPr/>
          <a:lstStyle/>
          <a:p>
            <a:r>
              <a:rPr lang="en-IN" smtClean="0"/>
              <a:t>veena suresh,PESU</a:t>
            </a:r>
            <a:endParaRPr lang="en-IN"/>
          </a:p>
        </p:txBody>
      </p:sp>
      <p:sp>
        <p:nvSpPr>
          <p:cNvPr id="6" name="Slide Number Placeholder 5"/>
          <p:cNvSpPr>
            <a:spLocks noGrp="1"/>
          </p:cNvSpPr>
          <p:nvPr>
            <p:ph type="sldNum" sz="quarter" idx="12"/>
          </p:nvPr>
        </p:nvSpPr>
        <p:spPr/>
        <p:txBody>
          <a:bodyPr/>
          <a:lstStyle/>
          <a:p>
            <a:fld id="{06F0E12F-EAF9-4D3A-8A79-C7BF800E57E2}"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148936" y="228600"/>
            <a:ext cx="247904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9273634" y="351410"/>
            <a:ext cx="2229647"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9398103" y="395428"/>
            <a:ext cx="1980708" cy="578898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381000"/>
            <a:ext cx="8229600" cy="5791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173C757-5A83-4D3B-B511-C857F6C51A7D}" type="datetime1">
              <a:rPr lang="en-IN" smtClean="0"/>
              <a:t>24-10-2019</a:t>
            </a:fld>
            <a:endParaRPr lang="en-IN"/>
          </a:p>
        </p:txBody>
      </p:sp>
      <p:sp>
        <p:nvSpPr>
          <p:cNvPr id="5" name="Footer Placeholder 4"/>
          <p:cNvSpPr>
            <a:spLocks noGrp="1"/>
          </p:cNvSpPr>
          <p:nvPr>
            <p:ph type="ftr" sz="quarter" idx="11"/>
          </p:nvPr>
        </p:nvSpPr>
        <p:spPr/>
        <p:txBody>
          <a:bodyPr/>
          <a:lstStyle/>
          <a:p>
            <a:r>
              <a:rPr lang="en-IN" smtClean="0"/>
              <a:t>veena suresh,PESU</a:t>
            </a:r>
            <a:endParaRPr lang="en-IN"/>
          </a:p>
        </p:txBody>
      </p:sp>
      <p:sp>
        <p:nvSpPr>
          <p:cNvPr id="6" name="Slide Number Placeholder 5"/>
          <p:cNvSpPr>
            <a:spLocks noGrp="1"/>
          </p:cNvSpPr>
          <p:nvPr>
            <p:ph type="sldNum" sz="quarter" idx="12"/>
          </p:nvPr>
        </p:nvSpPr>
        <p:spPr/>
        <p:txBody>
          <a:bodyPr/>
          <a:lstStyle/>
          <a:p>
            <a:fld id="{06F0E12F-EAF9-4D3A-8A79-C7BF800E57E2}"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DC65BF-6311-4059-9116-8F3CFA109EA9}" type="datetime1">
              <a:rPr lang="en-IN" smtClean="0"/>
              <a:t>24-10-2019</a:t>
            </a:fld>
            <a:endParaRPr lang="en-IN"/>
          </a:p>
        </p:txBody>
      </p:sp>
      <p:sp>
        <p:nvSpPr>
          <p:cNvPr id="5" name="Footer Placeholder 4"/>
          <p:cNvSpPr>
            <a:spLocks noGrp="1"/>
          </p:cNvSpPr>
          <p:nvPr>
            <p:ph type="ftr" sz="quarter" idx="11"/>
          </p:nvPr>
        </p:nvSpPr>
        <p:spPr/>
        <p:txBody>
          <a:bodyPr/>
          <a:lstStyle/>
          <a:p>
            <a:r>
              <a:rPr lang="en-IN" smtClean="0"/>
              <a:t>veena suresh,PESU</a:t>
            </a:r>
            <a:endParaRPr lang="en-IN"/>
          </a:p>
        </p:txBody>
      </p:sp>
      <p:sp>
        <p:nvSpPr>
          <p:cNvPr id="6" name="Slide Number Placeholder 5"/>
          <p:cNvSpPr>
            <a:spLocks noGrp="1"/>
          </p:cNvSpPr>
          <p:nvPr>
            <p:ph type="sldNum" sz="quarter" idx="12"/>
          </p:nvPr>
        </p:nvSpPr>
        <p:spPr/>
        <p:txBody>
          <a:bodyPr/>
          <a:lstStyle/>
          <a:p>
            <a:fld id="{06F0E12F-EAF9-4D3A-8A79-C7BF800E57E2}"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121920" y="101600"/>
            <a:ext cx="1194816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A4951008-D3CE-407C-AE4B-D3C257BAD7A1}" type="datetime1">
              <a:rPr lang="en-IN" smtClean="0"/>
              <a:t>24-10-2019</a:t>
            </a:fld>
            <a:endParaRPr lang="en-IN"/>
          </a:p>
        </p:txBody>
      </p:sp>
      <p:sp>
        <p:nvSpPr>
          <p:cNvPr id="13" name="Rectangle 12"/>
          <p:cNvSpPr/>
          <p:nvPr/>
        </p:nvSpPr>
        <p:spPr>
          <a:xfrm>
            <a:off x="602635" y="2946400"/>
            <a:ext cx="11020213"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56875" y="3048000"/>
            <a:ext cx="10711733"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IN" smtClean="0"/>
              <a:t>veena suresh,PESU</a:t>
            </a:r>
            <a:endParaRPr lang="en-IN"/>
          </a:p>
        </p:txBody>
      </p:sp>
      <p:sp>
        <p:nvSpPr>
          <p:cNvPr id="6" name="Slide Number Placeholder 5"/>
          <p:cNvSpPr>
            <a:spLocks noGrp="1"/>
          </p:cNvSpPr>
          <p:nvPr>
            <p:ph type="sldNum" sz="quarter" idx="12"/>
          </p:nvPr>
        </p:nvSpPr>
        <p:spPr/>
        <p:txBody>
          <a:bodyPr/>
          <a:lstStyle/>
          <a:p>
            <a:fld id="{06F0E12F-EAF9-4D3A-8A79-C7BF800E57E2}" type="slidenum">
              <a:rPr lang="en-IN" smtClean="0"/>
              <a:t>‹#›</a:t>
            </a:fld>
            <a:endParaRPr lang="en-IN"/>
          </a:p>
        </p:txBody>
      </p:sp>
      <p:sp>
        <p:nvSpPr>
          <p:cNvPr id="2" name="Title 1"/>
          <p:cNvSpPr>
            <a:spLocks noGrp="1"/>
          </p:cNvSpPr>
          <p:nvPr>
            <p:ph type="title"/>
          </p:nvPr>
        </p:nvSpPr>
        <p:spPr>
          <a:xfrm>
            <a:off x="981941" y="3200400"/>
            <a:ext cx="102616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smtClean="0"/>
              <a:t>Click to edit Master title style</a:t>
            </a:r>
            <a:endParaRPr lang="en-US" dirty="0"/>
          </a:p>
        </p:txBody>
      </p:sp>
      <p:sp>
        <p:nvSpPr>
          <p:cNvPr id="15" name="Rectangle 14"/>
          <p:cNvSpPr/>
          <p:nvPr/>
        </p:nvSpPr>
        <p:spPr>
          <a:xfrm>
            <a:off x="900661" y="4541521"/>
            <a:ext cx="1042416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981941" y="4607511"/>
            <a:ext cx="102616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4" name="Rectangle 13"/>
          <p:cNvSpPr/>
          <p:nvPr/>
        </p:nvSpPr>
        <p:spPr>
          <a:xfrm>
            <a:off x="901010" y="3124200"/>
            <a:ext cx="10423465"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68171" y="408373"/>
            <a:ext cx="11014229" cy="103942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68171" y="1719071"/>
            <a:ext cx="53848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719071"/>
            <a:ext cx="53848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30770E8-2A5E-441F-90EB-8069DA9615EA}" type="datetime1">
              <a:rPr lang="en-IN" smtClean="0"/>
              <a:t>24-10-2019</a:t>
            </a:fld>
            <a:endParaRPr lang="en-IN"/>
          </a:p>
        </p:txBody>
      </p:sp>
      <p:sp>
        <p:nvSpPr>
          <p:cNvPr id="6" name="Footer Placeholder 5"/>
          <p:cNvSpPr>
            <a:spLocks noGrp="1"/>
          </p:cNvSpPr>
          <p:nvPr>
            <p:ph type="ftr" sz="quarter" idx="11"/>
          </p:nvPr>
        </p:nvSpPr>
        <p:spPr/>
        <p:txBody>
          <a:bodyPr/>
          <a:lstStyle/>
          <a:p>
            <a:r>
              <a:rPr lang="en-IN" smtClean="0"/>
              <a:t>veena suresh,PESU</a:t>
            </a:r>
            <a:endParaRPr lang="en-IN"/>
          </a:p>
        </p:txBody>
      </p:sp>
      <p:sp>
        <p:nvSpPr>
          <p:cNvPr id="7" name="Slide Number Placeholder 6"/>
          <p:cNvSpPr>
            <a:spLocks noGrp="1"/>
          </p:cNvSpPr>
          <p:nvPr>
            <p:ph type="sldNum" sz="quarter" idx="12"/>
          </p:nvPr>
        </p:nvSpPr>
        <p:spPr/>
        <p:txBody>
          <a:bodyPr/>
          <a:lstStyle/>
          <a:p>
            <a:fld id="{06F0E12F-EAF9-4D3A-8A79-C7BF800E57E2}"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68171" y="408373"/>
            <a:ext cx="11014229" cy="103942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68171" y="1722438"/>
            <a:ext cx="5386917"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68171" y="2438400"/>
            <a:ext cx="5386917"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68" y="1722438"/>
            <a:ext cx="5389033"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438400"/>
            <a:ext cx="5389033"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25A7CF0-5326-4EBA-A592-2925C195FDCD}" type="datetime1">
              <a:rPr lang="en-IN" smtClean="0"/>
              <a:t>24-10-2019</a:t>
            </a:fld>
            <a:endParaRPr lang="en-IN"/>
          </a:p>
        </p:txBody>
      </p:sp>
      <p:sp>
        <p:nvSpPr>
          <p:cNvPr id="8" name="Footer Placeholder 7"/>
          <p:cNvSpPr>
            <a:spLocks noGrp="1"/>
          </p:cNvSpPr>
          <p:nvPr>
            <p:ph type="ftr" sz="quarter" idx="11"/>
          </p:nvPr>
        </p:nvSpPr>
        <p:spPr/>
        <p:txBody>
          <a:bodyPr/>
          <a:lstStyle/>
          <a:p>
            <a:r>
              <a:rPr lang="en-IN" smtClean="0"/>
              <a:t>veena suresh,PESU</a:t>
            </a:r>
            <a:endParaRPr lang="en-IN"/>
          </a:p>
        </p:txBody>
      </p:sp>
      <p:sp>
        <p:nvSpPr>
          <p:cNvPr id="9" name="Slide Number Placeholder 8"/>
          <p:cNvSpPr>
            <a:spLocks noGrp="1"/>
          </p:cNvSpPr>
          <p:nvPr>
            <p:ph type="sldNum" sz="quarter" idx="12"/>
          </p:nvPr>
        </p:nvSpPr>
        <p:spPr/>
        <p:txBody>
          <a:bodyPr/>
          <a:lstStyle/>
          <a:p>
            <a:fld id="{06F0E12F-EAF9-4D3A-8A79-C7BF800E57E2}"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681999-FD6B-4099-923A-DD83CBF368E7}" type="datetime1">
              <a:rPr lang="en-IN" smtClean="0"/>
              <a:t>24-10-2019</a:t>
            </a:fld>
            <a:endParaRPr lang="en-IN"/>
          </a:p>
        </p:txBody>
      </p:sp>
      <p:sp>
        <p:nvSpPr>
          <p:cNvPr id="4" name="Footer Placeholder 3"/>
          <p:cNvSpPr>
            <a:spLocks noGrp="1"/>
          </p:cNvSpPr>
          <p:nvPr>
            <p:ph type="ftr" sz="quarter" idx="11"/>
          </p:nvPr>
        </p:nvSpPr>
        <p:spPr/>
        <p:txBody>
          <a:bodyPr/>
          <a:lstStyle/>
          <a:p>
            <a:r>
              <a:rPr lang="en-IN" smtClean="0"/>
              <a:t>veena suresh,PESU</a:t>
            </a:r>
            <a:endParaRPr lang="en-IN"/>
          </a:p>
        </p:txBody>
      </p:sp>
      <p:sp>
        <p:nvSpPr>
          <p:cNvPr id="5" name="Slide Number Placeholder 4"/>
          <p:cNvSpPr>
            <a:spLocks noGrp="1"/>
          </p:cNvSpPr>
          <p:nvPr>
            <p:ph type="sldNum" sz="quarter" idx="12"/>
          </p:nvPr>
        </p:nvSpPr>
        <p:spPr/>
        <p:txBody>
          <a:bodyPr/>
          <a:lstStyle/>
          <a:p>
            <a:fld id="{06F0E12F-EAF9-4D3A-8A79-C7BF800E57E2}"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121920" y="101600"/>
            <a:ext cx="1194816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DE8617D3-B4D2-4320-BBFA-8903D739D47B}" type="datetime1">
              <a:rPr lang="en-IN" smtClean="0"/>
              <a:t>24-10-2019</a:t>
            </a:fld>
            <a:endParaRPr lang="en-IN"/>
          </a:p>
        </p:txBody>
      </p:sp>
      <p:sp>
        <p:nvSpPr>
          <p:cNvPr id="3" name="Footer Placeholder 2"/>
          <p:cNvSpPr>
            <a:spLocks noGrp="1"/>
          </p:cNvSpPr>
          <p:nvPr>
            <p:ph type="ftr" sz="quarter" idx="11"/>
          </p:nvPr>
        </p:nvSpPr>
        <p:spPr/>
        <p:txBody>
          <a:bodyPr/>
          <a:lstStyle/>
          <a:p>
            <a:r>
              <a:rPr lang="en-IN" smtClean="0"/>
              <a:t>veena suresh,PESU</a:t>
            </a:r>
            <a:endParaRPr lang="en-IN"/>
          </a:p>
        </p:txBody>
      </p:sp>
      <p:sp>
        <p:nvSpPr>
          <p:cNvPr id="4" name="Slide Number Placeholder 3"/>
          <p:cNvSpPr>
            <a:spLocks noGrp="1"/>
          </p:cNvSpPr>
          <p:nvPr>
            <p:ph type="sldNum" sz="quarter" idx="12"/>
          </p:nvPr>
        </p:nvSpPr>
        <p:spPr/>
        <p:txBody>
          <a:bodyPr/>
          <a:lstStyle/>
          <a:p>
            <a:fld id="{06F0E12F-EAF9-4D3A-8A79-C7BF800E57E2}"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121920" y="101600"/>
            <a:ext cx="1194816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81600" y="685800"/>
            <a:ext cx="6096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3F10D5E-B31E-4D98-9721-2A4558CACD70}" type="datetime1">
              <a:rPr lang="en-IN" smtClean="0"/>
              <a:t>24-10-2019</a:t>
            </a:fld>
            <a:endParaRPr lang="en-IN"/>
          </a:p>
        </p:txBody>
      </p:sp>
      <p:sp>
        <p:nvSpPr>
          <p:cNvPr id="6" name="Footer Placeholder 5"/>
          <p:cNvSpPr>
            <a:spLocks noGrp="1"/>
          </p:cNvSpPr>
          <p:nvPr>
            <p:ph type="ftr" sz="quarter" idx="11"/>
          </p:nvPr>
        </p:nvSpPr>
        <p:spPr/>
        <p:txBody>
          <a:bodyPr/>
          <a:lstStyle/>
          <a:p>
            <a:r>
              <a:rPr lang="en-IN" smtClean="0"/>
              <a:t>veena suresh,PESU</a:t>
            </a:r>
            <a:endParaRPr lang="en-IN"/>
          </a:p>
        </p:txBody>
      </p:sp>
      <p:sp>
        <p:nvSpPr>
          <p:cNvPr id="7" name="Slide Number Placeholder 6"/>
          <p:cNvSpPr>
            <a:spLocks noGrp="1"/>
          </p:cNvSpPr>
          <p:nvPr>
            <p:ph type="sldNum" sz="quarter" idx="12"/>
          </p:nvPr>
        </p:nvSpPr>
        <p:spPr/>
        <p:txBody>
          <a:bodyPr/>
          <a:lstStyle/>
          <a:p>
            <a:fld id="{06F0E12F-EAF9-4D3A-8A79-C7BF800E57E2}" type="slidenum">
              <a:rPr lang="en-IN" smtClean="0"/>
              <a:t>‹#›</a:t>
            </a:fld>
            <a:endParaRPr lang="en-IN"/>
          </a:p>
        </p:txBody>
      </p:sp>
      <p:sp>
        <p:nvSpPr>
          <p:cNvPr id="8" name="Rectangle 7"/>
          <p:cNvSpPr/>
          <p:nvPr/>
        </p:nvSpPr>
        <p:spPr>
          <a:xfrm>
            <a:off x="746712" y="1505712"/>
            <a:ext cx="3622088"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2254" y="1642472"/>
            <a:ext cx="3311005"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1025334" y="2971800"/>
            <a:ext cx="3064845"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1025334" y="1734312"/>
            <a:ext cx="3064845" cy="1191620"/>
          </a:xfrm>
        </p:spPr>
        <p:txBody>
          <a:bodyPr anchor="b">
            <a:normAutofit/>
          </a:bodyPr>
          <a:lstStyle>
            <a:lvl1pPr algn="l">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121920" y="101600"/>
            <a:ext cx="1194816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914400" y="621437"/>
            <a:ext cx="103632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D5E331AF-E3EA-4273-8561-2E35482FAB6A}" type="datetime1">
              <a:rPr lang="en-IN" smtClean="0"/>
              <a:t>24-10-2019</a:t>
            </a:fld>
            <a:endParaRPr lang="en-IN"/>
          </a:p>
        </p:txBody>
      </p:sp>
      <p:sp>
        <p:nvSpPr>
          <p:cNvPr id="7" name="Slide Number Placeholder 6"/>
          <p:cNvSpPr>
            <a:spLocks noGrp="1"/>
          </p:cNvSpPr>
          <p:nvPr>
            <p:ph type="sldNum" sz="quarter" idx="12"/>
          </p:nvPr>
        </p:nvSpPr>
        <p:spPr/>
        <p:txBody>
          <a:bodyPr/>
          <a:lstStyle/>
          <a:p>
            <a:fld id="{06F0E12F-EAF9-4D3A-8A79-C7BF800E57E2}" type="slidenum">
              <a:rPr lang="en-IN" smtClean="0"/>
              <a:t>‹#›</a:t>
            </a:fld>
            <a:endParaRPr lang="en-IN"/>
          </a:p>
        </p:txBody>
      </p:sp>
      <p:sp>
        <p:nvSpPr>
          <p:cNvPr id="10" name="Rectangle 9"/>
          <p:cNvSpPr/>
          <p:nvPr/>
        </p:nvSpPr>
        <p:spPr>
          <a:xfrm>
            <a:off x="914400" y="4953000"/>
            <a:ext cx="103632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16000" y="5029200"/>
            <a:ext cx="10134353"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IN" smtClean="0"/>
              <a:t>veena suresh,PESU</a:t>
            </a:r>
            <a:endParaRPr lang="en-IN"/>
          </a:p>
        </p:txBody>
      </p:sp>
      <p:sp>
        <p:nvSpPr>
          <p:cNvPr id="13" name="Rectangle 12"/>
          <p:cNvSpPr/>
          <p:nvPr/>
        </p:nvSpPr>
        <p:spPr>
          <a:xfrm>
            <a:off x="1219200" y="5638800"/>
            <a:ext cx="9771352"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07452" y="5074920"/>
            <a:ext cx="10594848"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1275052" y="5656557"/>
            <a:ext cx="9659648"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1219200" y="5105401"/>
            <a:ext cx="9771352" cy="523043"/>
          </a:xfrm>
        </p:spPr>
        <p:txBody>
          <a:bodyPr anchor="ctr" anchorCtr="0"/>
          <a:lstStyle>
            <a:lvl1pPr algn="ctr">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121920" y="101600"/>
            <a:ext cx="1194816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609600" y="1752601"/>
            <a:ext cx="109728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2"/>
                </a:solidFill>
              </a:defRPr>
            </a:lvl1pPr>
          </a:lstStyle>
          <a:p>
            <a:fld id="{17AE1B24-29A5-4CAA-996B-CDE7051A144E}" type="datetime1">
              <a:rPr lang="en-IN" smtClean="0"/>
              <a:t>24-10-2019</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2"/>
                </a:solidFill>
              </a:defRPr>
            </a:lvl1pPr>
          </a:lstStyle>
          <a:p>
            <a:r>
              <a:rPr lang="en-IN" smtClean="0"/>
              <a:t>veena suresh,PESU</a:t>
            </a:r>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2"/>
                </a:solidFill>
              </a:defRPr>
            </a:lvl1pPr>
          </a:lstStyle>
          <a:p>
            <a:fld id="{06F0E12F-EAF9-4D3A-8A79-C7BF800E57E2}" type="slidenum">
              <a:rPr lang="en-IN" smtClean="0"/>
              <a:t>‹#›</a:t>
            </a:fld>
            <a:endParaRPr lang="en-IN"/>
          </a:p>
        </p:txBody>
      </p:sp>
      <p:sp>
        <p:nvSpPr>
          <p:cNvPr id="9" name="Rectangle 8"/>
          <p:cNvSpPr/>
          <p:nvPr/>
        </p:nvSpPr>
        <p:spPr>
          <a:xfrm>
            <a:off x="365760" y="278166"/>
            <a:ext cx="1146048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497151" y="372862"/>
            <a:ext cx="11174027"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568171" y="408373"/>
            <a:ext cx="11014229" cy="103942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hf sldNum="0" hdr="0" dt="0"/>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eveloper.mozilla.org/en-US/docs/Glossary/user_agent" TargetMode="External"/><Relationship Id="rId2" Type="http://schemas.openxmlformats.org/officeDocument/2006/relationships/hyperlink" Target="https://developer.mozilla.org/en-US/docs/Glossary/ASCII"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eveloper.mozilla.org/en-US/docs/Glossary/GI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eveloper.mozilla.org/en-US/docs/Glossary/HTTP" TargetMode="External"/><Relationship Id="rId2" Type="http://schemas.openxmlformats.org/officeDocument/2006/relationships/hyperlink" Target="https://tools.ietf.org/html/rfc7233" TargetMode="External"/><Relationship Id="rId1" Type="http://schemas.openxmlformats.org/officeDocument/2006/relationships/slideLayout" Target="../slideLayouts/slideLayout2.xml"/><Relationship Id="rId5" Type="http://schemas.openxmlformats.org/officeDocument/2006/relationships/hyperlink" Target="https://developer.mozilla.org/en-US/docs/Web/HTTP/Headers/Range" TargetMode="External"/><Relationship Id="rId4" Type="http://schemas.openxmlformats.org/officeDocument/2006/relationships/hyperlink" Target="https://developer.mozilla.org/en-US/docs/Web/HTTP/Status/206"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nowhere123.com/doc/index.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72C0DAF8-EDFC-4BAB-896D-3B19BE18637B}"/>
              </a:ext>
            </a:extLst>
          </p:cNvPr>
          <p:cNvSpPr>
            <a:spLocks noGrp="1"/>
          </p:cNvSpPr>
          <p:nvPr>
            <p:ph type="ftr" sz="quarter" idx="11"/>
          </p:nvPr>
        </p:nvSpPr>
        <p:spPr/>
        <p:txBody>
          <a:bodyPr/>
          <a:lstStyle/>
          <a:p>
            <a:r>
              <a:rPr lang="en-IN" smtClean="0"/>
              <a:t>veena suresh,PESU</a:t>
            </a:r>
            <a:endParaRPr lang="en-IN"/>
          </a:p>
        </p:txBody>
      </p:sp>
      <p:sp>
        <p:nvSpPr>
          <p:cNvPr id="3" name="Subtitle 2">
            <a:extLst>
              <a:ext uri="{FF2B5EF4-FFF2-40B4-BE49-F238E27FC236}">
                <a16:creationId xmlns="" xmlns:a16="http://schemas.microsoft.com/office/drawing/2014/main" id="{07467917-9CE4-4C27-B75B-ED988705ACAA}"/>
              </a:ext>
            </a:extLst>
          </p:cNvPr>
          <p:cNvSpPr>
            <a:spLocks noGrp="1"/>
          </p:cNvSpPr>
          <p:nvPr>
            <p:ph type="subTitle" idx="1"/>
          </p:nvPr>
        </p:nvSpPr>
        <p:spPr/>
        <p:txBody>
          <a:bodyPr/>
          <a:lstStyle/>
          <a:p>
            <a:endParaRPr lang="en-IN"/>
          </a:p>
        </p:txBody>
      </p:sp>
      <p:sp>
        <p:nvSpPr>
          <p:cNvPr id="2" name="Title 1">
            <a:extLst>
              <a:ext uri="{FF2B5EF4-FFF2-40B4-BE49-F238E27FC236}">
                <a16:creationId xmlns="" xmlns:a16="http://schemas.microsoft.com/office/drawing/2014/main" id="{1A416C9A-9512-4E48-8677-F9829692782E}"/>
              </a:ext>
            </a:extLst>
          </p:cNvPr>
          <p:cNvSpPr>
            <a:spLocks noGrp="1"/>
          </p:cNvSpPr>
          <p:nvPr>
            <p:ph type="ctrTitle"/>
          </p:nvPr>
        </p:nvSpPr>
        <p:spPr/>
        <p:txBody>
          <a:bodyPr/>
          <a:lstStyle/>
          <a:p>
            <a:r>
              <a:rPr lang="en-IN" dirty="0"/>
              <a:t>HTTP Request/Response and MIME</a:t>
            </a:r>
          </a:p>
        </p:txBody>
      </p:sp>
    </p:spTree>
    <p:extLst>
      <p:ext uri="{BB962C8B-B14F-4D97-AF65-F5344CB8AC3E}">
        <p14:creationId xmlns:p14="http://schemas.microsoft.com/office/powerpoint/2010/main" val="35081129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F6B5055-A32A-4753-BEC5-74C4A7FFCAA0}"/>
              </a:ext>
            </a:extLst>
          </p:cNvPr>
          <p:cNvPicPr>
            <a:picLocks noChangeAspect="1"/>
          </p:cNvPicPr>
          <p:nvPr/>
        </p:nvPicPr>
        <p:blipFill>
          <a:blip r:embed="rId2"/>
          <a:stretch>
            <a:fillRect/>
          </a:stretch>
        </p:blipFill>
        <p:spPr>
          <a:xfrm>
            <a:off x="1179111" y="1657350"/>
            <a:ext cx="7667625" cy="3543300"/>
          </a:xfrm>
          <a:prstGeom prst="rect">
            <a:avLst/>
          </a:prstGeom>
        </p:spPr>
      </p:pic>
      <p:sp>
        <p:nvSpPr>
          <p:cNvPr id="3" name="Footer Placeholder 2">
            <a:extLst>
              <a:ext uri="{FF2B5EF4-FFF2-40B4-BE49-F238E27FC236}">
                <a16:creationId xmlns="" xmlns:a16="http://schemas.microsoft.com/office/drawing/2014/main" id="{0BB245E3-6394-49C9-954A-34D9FE1475ED}"/>
              </a:ext>
            </a:extLst>
          </p:cNvPr>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10968732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5D2A02-8FD3-44DB-8A3E-044F3E720DFD}"/>
              </a:ext>
            </a:extLst>
          </p:cNvPr>
          <p:cNvSpPr>
            <a:spLocks noGrp="1"/>
          </p:cNvSpPr>
          <p:nvPr>
            <p:ph type="title"/>
          </p:nvPr>
        </p:nvSpPr>
        <p:spPr>
          <a:xfrm>
            <a:off x="677334" y="609600"/>
            <a:ext cx="8596668" cy="722050"/>
          </a:xfrm>
        </p:spPr>
        <p:txBody>
          <a:bodyPr>
            <a:normAutofit/>
          </a:bodyPr>
          <a:lstStyle/>
          <a:p>
            <a:endParaRPr lang="en-IN" dirty="0"/>
          </a:p>
        </p:txBody>
      </p:sp>
      <p:sp>
        <p:nvSpPr>
          <p:cNvPr id="3" name="Content Placeholder 2">
            <a:extLst>
              <a:ext uri="{FF2B5EF4-FFF2-40B4-BE49-F238E27FC236}">
                <a16:creationId xmlns="" xmlns:a16="http://schemas.microsoft.com/office/drawing/2014/main" id="{393D8B99-12AA-45D7-8F27-1BED78985E96}"/>
              </a:ext>
            </a:extLst>
          </p:cNvPr>
          <p:cNvSpPr>
            <a:spLocks noGrp="1"/>
          </p:cNvSpPr>
          <p:nvPr>
            <p:ph idx="1"/>
          </p:nvPr>
        </p:nvSpPr>
        <p:spPr>
          <a:xfrm>
            <a:off x="677334" y="1633491"/>
            <a:ext cx="8596668" cy="4407871"/>
          </a:xfrm>
        </p:spPr>
        <p:txBody>
          <a:bodyPr>
            <a:normAutofit fontScale="92500" lnSpcReduction="20000"/>
          </a:bodyPr>
          <a:lstStyle/>
          <a:p>
            <a:r>
              <a:rPr lang="en-IN" dirty="0"/>
              <a:t>The first line of the header is called the </a:t>
            </a:r>
            <a:r>
              <a:rPr lang="en-IN" i="1" dirty="0"/>
              <a:t>request line</a:t>
            </a:r>
            <a:r>
              <a:rPr lang="en-IN" dirty="0"/>
              <a:t>, followed by optional </a:t>
            </a:r>
            <a:r>
              <a:rPr lang="en-IN" i="1" dirty="0"/>
              <a:t>request headers</a:t>
            </a:r>
            <a:r>
              <a:rPr lang="en-IN" dirty="0"/>
              <a:t>.</a:t>
            </a:r>
          </a:p>
          <a:p>
            <a:endParaRPr lang="en-IN" dirty="0"/>
          </a:p>
          <a:p>
            <a:r>
              <a:rPr lang="en-IN" dirty="0"/>
              <a:t>The request line has the following syntax:</a:t>
            </a:r>
          </a:p>
          <a:p>
            <a:pPr marL="0" indent="0">
              <a:buNone/>
            </a:pPr>
            <a:r>
              <a:rPr lang="en-US" altLang="en-US" i="1" dirty="0">
                <a:solidFill>
                  <a:srgbClr val="000000"/>
                </a:solidFill>
                <a:latin typeface="Consolas" panose="020B0609020204030204" pitchFamily="49" charset="0"/>
              </a:rPr>
              <a:t>		request-method-name</a:t>
            </a:r>
            <a:r>
              <a:rPr lang="en-US" altLang="en-US" dirty="0">
                <a:solidFill>
                  <a:srgbClr val="000000"/>
                </a:solidFill>
                <a:latin typeface="Consolas" panose="020B0609020204030204" pitchFamily="49" charset="0"/>
              </a:rPr>
              <a:t> </a:t>
            </a:r>
            <a:r>
              <a:rPr lang="en-US" altLang="en-US" i="1" dirty="0">
                <a:solidFill>
                  <a:srgbClr val="000000"/>
                </a:solidFill>
                <a:latin typeface="Consolas" panose="020B0609020204030204" pitchFamily="49" charset="0"/>
              </a:rPr>
              <a:t>request-URI</a:t>
            </a:r>
            <a:r>
              <a:rPr lang="en-US" altLang="en-US" dirty="0">
                <a:solidFill>
                  <a:srgbClr val="000000"/>
                </a:solidFill>
                <a:latin typeface="Consolas" panose="020B0609020204030204" pitchFamily="49" charset="0"/>
              </a:rPr>
              <a:t> </a:t>
            </a:r>
            <a:r>
              <a:rPr lang="en-US" altLang="en-US" i="1" dirty="0">
                <a:solidFill>
                  <a:srgbClr val="000000"/>
                </a:solidFill>
                <a:latin typeface="Consolas" panose="020B0609020204030204" pitchFamily="49" charset="0"/>
              </a:rPr>
              <a:t>HTTP-version</a:t>
            </a:r>
            <a:r>
              <a:rPr lang="en-US" altLang="en-US" sz="1600" dirty="0">
                <a:solidFill>
                  <a:schemeClr val="tx1"/>
                </a:solidFill>
              </a:rPr>
              <a:t> </a:t>
            </a:r>
          </a:p>
          <a:p>
            <a:endParaRPr lang="en-IN" dirty="0"/>
          </a:p>
          <a:p>
            <a:r>
              <a:rPr lang="en-IN" b="1" i="1" dirty="0"/>
              <a:t>request-method-name</a:t>
            </a:r>
            <a:r>
              <a:rPr lang="en-IN" b="1" dirty="0"/>
              <a:t>: </a:t>
            </a:r>
            <a:r>
              <a:rPr lang="en-IN" dirty="0"/>
              <a:t>HTTP protocol defines a set of request methods, e.g., GET, POST, HEAD, and OPTIONS. The client can use one of these methods to send a request to the server.</a:t>
            </a:r>
          </a:p>
          <a:p>
            <a:r>
              <a:rPr lang="en-IN" b="1" i="1" dirty="0"/>
              <a:t>request-URI</a:t>
            </a:r>
            <a:r>
              <a:rPr lang="en-IN" b="1" dirty="0"/>
              <a:t>: </a:t>
            </a:r>
            <a:r>
              <a:rPr lang="en-IN" dirty="0"/>
              <a:t>specifies the resource requested.</a:t>
            </a:r>
          </a:p>
          <a:p>
            <a:r>
              <a:rPr lang="en-IN" b="1" i="1" dirty="0"/>
              <a:t>HTTP-version</a:t>
            </a:r>
            <a:r>
              <a:rPr lang="en-IN" b="1" dirty="0"/>
              <a:t>: </a:t>
            </a:r>
            <a:r>
              <a:rPr lang="en-IN" dirty="0"/>
              <a:t>Two versions are currently in use: HTTP/1.0 and HTTP/1.1.</a:t>
            </a:r>
          </a:p>
          <a:p>
            <a:endParaRPr lang="en-IN" dirty="0"/>
          </a:p>
          <a:p>
            <a:pPr marL="0" indent="0">
              <a:buNone/>
            </a:pPr>
            <a:endParaRPr lang="en-US" altLang="en-US" sz="4400" dirty="0">
              <a:solidFill>
                <a:schemeClr val="tx1"/>
              </a:solidFill>
              <a:latin typeface="Arial" panose="020B0604020202020204" pitchFamily="34" charset="0"/>
            </a:endParaRPr>
          </a:p>
          <a:p>
            <a:endParaRPr lang="en-IN" dirty="0"/>
          </a:p>
        </p:txBody>
      </p:sp>
      <p:sp>
        <p:nvSpPr>
          <p:cNvPr id="5" name="Footer Placeholder 4">
            <a:extLst>
              <a:ext uri="{FF2B5EF4-FFF2-40B4-BE49-F238E27FC236}">
                <a16:creationId xmlns="" xmlns:a16="http://schemas.microsoft.com/office/drawing/2014/main" id="{D806C85F-E22E-45D1-848A-5F4BA5C4C157}"/>
              </a:ext>
            </a:extLst>
          </p:cNvPr>
          <p:cNvSpPr>
            <a:spLocks noGrp="1"/>
          </p:cNvSpPr>
          <p:nvPr>
            <p:ph type="ftr" sz="quarter" idx="11"/>
          </p:nvPr>
        </p:nvSpPr>
        <p:spPr/>
        <p:txBody>
          <a:bodyPr/>
          <a:lstStyle/>
          <a:p>
            <a:r>
              <a:rPr lang="en-IN" smtClean="0"/>
              <a:t>veena suresh,PESU</a:t>
            </a:r>
            <a:endParaRPr lang="en-IN"/>
          </a:p>
        </p:txBody>
      </p:sp>
      <p:sp>
        <p:nvSpPr>
          <p:cNvPr id="4" name="Rectangle 1">
            <a:extLst>
              <a:ext uri="{FF2B5EF4-FFF2-40B4-BE49-F238E27FC236}">
                <a16:creationId xmlns="" xmlns:a16="http://schemas.microsoft.com/office/drawing/2014/main" id="{F77D3D12-37C0-47B6-8141-C2D722FBDC7A}"/>
              </a:ext>
            </a:extLst>
          </p:cNvPr>
          <p:cNvSpPr>
            <a:spLocks noChangeArrowheads="1"/>
          </p:cNvSpPr>
          <p:nvPr/>
        </p:nvSpPr>
        <p:spPr bwMode="auto">
          <a:xfrm>
            <a:off x="0" y="90100"/>
            <a:ext cx="65" cy="276999"/>
          </a:xfrm>
          <a:prstGeom prst="rect">
            <a:avLst/>
          </a:prstGeom>
          <a:solidFill>
            <a:srgbClr val="C7E2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807259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4DCF6C0-0CB9-46E4-9585-55E7961644EB}"/>
              </a:ext>
            </a:extLst>
          </p:cNvPr>
          <p:cNvSpPr>
            <a:spLocks noGrp="1"/>
          </p:cNvSpPr>
          <p:nvPr>
            <p:ph idx="1"/>
          </p:nvPr>
        </p:nvSpPr>
        <p:spPr>
          <a:xfrm>
            <a:off x="677334" y="541538"/>
            <a:ext cx="9531986" cy="5739523"/>
          </a:xfrm>
        </p:spPr>
        <p:txBody>
          <a:bodyPr>
            <a:normAutofit/>
          </a:bodyPr>
          <a:lstStyle/>
          <a:p>
            <a:r>
              <a:rPr lang="en-US" altLang="en-US" sz="2000" dirty="0"/>
              <a:t>HTTP methods:</a:t>
            </a:r>
            <a:endParaRPr lang="en-US" altLang="en-US" sz="2000" dirty="0">
              <a:latin typeface="Courier New" panose="02070309020205020404" pitchFamily="49" charset="0"/>
            </a:endParaRPr>
          </a:p>
          <a:p>
            <a:pPr lvl="1"/>
            <a:r>
              <a:rPr lang="en-US" altLang="en-US" sz="2000" dirty="0">
                <a:latin typeface="Courier New" panose="02070309020205020404" pitchFamily="49" charset="0"/>
              </a:rPr>
              <a:t>GET</a:t>
            </a:r>
            <a:r>
              <a:rPr lang="en-US" altLang="en-US" sz="2000" dirty="0"/>
              <a:t>: Retrieve static or dynamic content</a:t>
            </a:r>
          </a:p>
          <a:p>
            <a:pPr lvl="2"/>
            <a:r>
              <a:rPr lang="en-US" altLang="en-US" sz="2000" dirty="0"/>
              <a:t>Arguments for dynamic content are in URI</a:t>
            </a:r>
          </a:p>
          <a:p>
            <a:pPr lvl="2"/>
            <a:r>
              <a:rPr lang="en-US" altLang="en-US" sz="2000" dirty="0"/>
              <a:t>Workhorse method (99% of requests)</a:t>
            </a:r>
          </a:p>
          <a:p>
            <a:pPr lvl="1"/>
            <a:r>
              <a:rPr lang="en-US" altLang="en-US" sz="2000" dirty="0">
                <a:latin typeface="Courier New" panose="02070309020205020404" pitchFamily="49" charset="0"/>
              </a:rPr>
              <a:t>POST</a:t>
            </a:r>
            <a:r>
              <a:rPr lang="en-US" altLang="en-US" sz="2000" dirty="0"/>
              <a:t>: Retrieve dynamic content</a:t>
            </a:r>
          </a:p>
          <a:p>
            <a:pPr lvl="2"/>
            <a:r>
              <a:rPr lang="en-US" altLang="en-US" sz="2000" dirty="0"/>
              <a:t>Arguments for dynamic content are in the request body</a:t>
            </a:r>
          </a:p>
          <a:p>
            <a:pPr lvl="1"/>
            <a:r>
              <a:rPr lang="en-US" altLang="en-US" sz="2000" dirty="0">
                <a:latin typeface="Courier New" panose="02070309020205020404" pitchFamily="49" charset="0"/>
              </a:rPr>
              <a:t>OPTIONS</a:t>
            </a:r>
            <a:r>
              <a:rPr lang="en-US" altLang="en-US" sz="2000" dirty="0"/>
              <a:t>: Get server or file attributes, </a:t>
            </a:r>
            <a:r>
              <a:rPr lang="en-IN" sz="2000" dirty="0"/>
              <a:t>Ask the server to return the list of request methods it supports.</a:t>
            </a:r>
            <a:endParaRPr lang="en-US" altLang="en-US" sz="2000" dirty="0"/>
          </a:p>
          <a:p>
            <a:pPr lvl="1"/>
            <a:r>
              <a:rPr lang="en-US" altLang="en-US" sz="2000" dirty="0">
                <a:latin typeface="Courier New" panose="02070309020205020404" pitchFamily="49" charset="0"/>
              </a:rPr>
              <a:t>HEAD</a:t>
            </a:r>
            <a:r>
              <a:rPr lang="en-US" altLang="en-US" sz="2000" dirty="0"/>
              <a:t>: </a:t>
            </a:r>
            <a:r>
              <a:rPr lang="en-IN" sz="2100" dirty="0"/>
              <a:t>A client can use the HEAD request to get the header that a GET request would have obtained. Since the header contains the last-modified date of the data, this can be used to check against the local cache copy. </a:t>
            </a:r>
            <a:r>
              <a:rPr lang="en-US" altLang="en-US" sz="2400" dirty="0"/>
              <a:t>Like </a:t>
            </a:r>
            <a:r>
              <a:rPr lang="en-US" altLang="en-US" sz="2400" dirty="0">
                <a:latin typeface="Courier New" panose="02070309020205020404" pitchFamily="49" charset="0"/>
              </a:rPr>
              <a:t>GET</a:t>
            </a:r>
            <a:r>
              <a:rPr lang="en-US" altLang="en-US" sz="2400" dirty="0"/>
              <a:t> but no data in response body.</a:t>
            </a:r>
            <a:endParaRPr lang="en-US" altLang="en-US" sz="2100" dirty="0"/>
          </a:p>
          <a:p>
            <a:pPr lvl="1"/>
            <a:r>
              <a:rPr lang="en-US" altLang="en-US" sz="2000" dirty="0">
                <a:latin typeface="Courier New" panose="02070309020205020404" pitchFamily="49" charset="0"/>
              </a:rPr>
              <a:t>PUT</a:t>
            </a:r>
            <a:r>
              <a:rPr lang="en-US" altLang="en-US" sz="2000" dirty="0"/>
              <a:t>: Write a file to the server!</a:t>
            </a:r>
          </a:p>
          <a:p>
            <a:pPr lvl="1"/>
            <a:r>
              <a:rPr lang="en-US" altLang="en-US" sz="2000" dirty="0">
                <a:latin typeface="Courier New" panose="02070309020205020404" pitchFamily="49" charset="0"/>
              </a:rPr>
              <a:t>DELETE</a:t>
            </a:r>
            <a:r>
              <a:rPr lang="en-US" altLang="en-US" sz="2000" dirty="0"/>
              <a:t>: Delete a file on the server!</a:t>
            </a:r>
          </a:p>
          <a:p>
            <a:pPr lvl="1"/>
            <a:r>
              <a:rPr lang="en-US" altLang="en-US" sz="2000" dirty="0">
                <a:latin typeface="Courier New" panose="02070309020205020404" pitchFamily="49" charset="0"/>
              </a:rPr>
              <a:t>TRACE</a:t>
            </a:r>
            <a:r>
              <a:rPr lang="en-US" altLang="en-US" sz="2000" dirty="0"/>
              <a:t>: Echo request in response body</a:t>
            </a:r>
          </a:p>
          <a:p>
            <a:pPr lvl="2"/>
            <a:r>
              <a:rPr lang="en-IN" sz="1900" dirty="0"/>
              <a:t>Server returns diagnostic trace of the actions it takes</a:t>
            </a:r>
          </a:p>
        </p:txBody>
      </p:sp>
      <p:sp>
        <p:nvSpPr>
          <p:cNvPr id="2" name="Footer Placeholder 1">
            <a:extLst>
              <a:ext uri="{FF2B5EF4-FFF2-40B4-BE49-F238E27FC236}">
                <a16:creationId xmlns="" xmlns:a16="http://schemas.microsoft.com/office/drawing/2014/main" id="{7978F1AD-68F5-49CE-85DB-85BDF1C1A6B0}"/>
              </a:ext>
            </a:extLst>
          </p:cNvPr>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37283256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veena suresh,PESU</a:t>
            </a:r>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2385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veena suresh,PESU</a:t>
            </a:r>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3411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veena suresh,PESU</a:t>
            </a:r>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6809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02F2B8-F61B-4C4A-AB1C-BD61D3D985F3}"/>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DD4F1067-13C9-4722-AC27-A51688CA6332}"/>
              </a:ext>
            </a:extLst>
          </p:cNvPr>
          <p:cNvSpPr>
            <a:spLocks noGrp="1"/>
          </p:cNvSpPr>
          <p:nvPr>
            <p:ph idx="1"/>
          </p:nvPr>
        </p:nvSpPr>
        <p:spPr/>
        <p:txBody>
          <a:bodyPr/>
          <a:lstStyle/>
          <a:p>
            <a:r>
              <a:rPr lang="en-US" altLang="en-US" dirty="0"/>
              <a:t>Request headers: </a:t>
            </a:r>
            <a:r>
              <a:rPr lang="en-US" altLang="en-US" dirty="0">
                <a:latin typeface="Courier New" panose="02070309020205020404" pitchFamily="49" charset="0"/>
              </a:rPr>
              <a:t>&lt;header name&gt;: &lt;header data</a:t>
            </a:r>
            <a:r>
              <a:rPr lang="en-US" altLang="en-US" dirty="0"/>
              <a:t>&gt;</a:t>
            </a:r>
          </a:p>
          <a:p>
            <a:pPr lvl="1"/>
            <a:r>
              <a:rPr lang="en-US" altLang="en-US" dirty="0"/>
              <a:t>Provide additional information to the server.</a:t>
            </a:r>
          </a:p>
          <a:p>
            <a:endParaRPr lang="en-IN" dirty="0"/>
          </a:p>
        </p:txBody>
      </p:sp>
      <p:sp>
        <p:nvSpPr>
          <p:cNvPr id="4" name="Footer Placeholder 3">
            <a:extLst>
              <a:ext uri="{FF2B5EF4-FFF2-40B4-BE49-F238E27FC236}">
                <a16:creationId xmlns="" xmlns:a16="http://schemas.microsoft.com/office/drawing/2014/main" id="{379D5C20-7991-4F8B-8E8D-DA8726AD22D6}"/>
              </a:ext>
            </a:extLst>
          </p:cNvPr>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4407359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8E9519A1-0DB2-4422-AF57-8AA5AAB908ED}"/>
              </a:ext>
            </a:extLst>
          </p:cNvPr>
          <p:cNvPicPr>
            <a:picLocks noChangeAspect="1"/>
          </p:cNvPicPr>
          <p:nvPr/>
        </p:nvPicPr>
        <p:blipFill>
          <a:blip r:embed="rId2"/>
          <a:stretch>
            <a:fillRect/>
          </a:stretch>
        </p:blipFill>
        <p:spPr>
          <a:xfrm>
            <a:off x="760843" y="1738497"/>
            <a:ext cx="8220075" cy="3114675"/>
          </a:xfrm>
          <a:prstGeom prst="rect">
            <a:avLst/>
          </a:prstGeom>
        </p:spPr>
      </p:pic>
      <p:sp>
        <p:nvSpPr>
          <p:cNvPr id="3" name="Footer Placeholder 2">
            <a:extLst>
              <a:ext uri="{FF2B5EF4-FFF2-40B4-BE49-F238E27FC236}">
                <a16:creationId xmlns="" xmlns:a16="http://schemas.microsoft.com/office/drawing/2014/main" id="{7FB19290-1433-42DA-BB84-695DC79E8378}"/>
              </a:ext>
            </a:extLst>
          </p:cNvPr>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34147207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The GET Method</a:t>
            </a:r>
            <a:br>
              <a:rPr lang="en-IN" dirty="0"/>
            </a:br>
            <a:endParaRPr lang="en-IN" dirty="0"/>
          </a:p>
        </p:txBody>
      </p:sp>
      <p:sp>
        <p:nvSpPr>
          <p:cNvPr id="3" name="Content Placeholder 2"/>
          <p:cNvSpPr>
            <a:spLocks noGrp="1"/>
          </p:cNvSpPr>
          <p:nvPr>
            <p:ph idx="1"/>
          </p:nvPr>
        </p:nvSpPr>
        <p:spPr/>
        <p:txBody>
          <a:bodyPr/>
          <a:lstStyle/>
          <a:p>
            <a:pPr marL="114300" indent="0">
              <a:buNone/>
            </a:pPr>
            <a:r>
              <a:rPr lang="en-GB" b="1" dirty="0"/>
              <a:t>GET is used to request data from a specified resource.</a:t>
            </a:r>
            <a:endParaRPr lang="en-GB" dirty="0" smtClean="0"/>
          </a:p>
          <a:p>
            <a:r>
              <a:rPr lang="en-GB" dirty="0" smtClean="0"/>
              <a:t>GET </a:t>
            </a:r>
            <a:r>
              <a:rPr lang="en-GB" dirty="0"/>
              <a:t>requests can be cached</a:t>
            </a:r>
          </a:p>
          <a:p>
            <a:r>
              <a:rPr lang="en-GB" dirty="0"/>
              <a:t>GET requests remain in the browser history</a:t>
            </a:r>
          </a:p>
          <a:p>
            <a:r>
              <a:rPr lang="en-GB" dirty="0"/>
              <a:t>GET requests can be bookmarked</a:t>
            </a:r>
          </a:p>
          <a:p>
            <a:r>
              <a:rPr lang="en-GB" dirty="0"/>
              <a:t>GET requests should never be used when dealing with sensitive data</a:t>
            </a:r>
          </a:p>
          <a:p>
            <a:r>
              <a:rPr lang="en-GB" dirty="0"/>
              <a:t>GET requests have length restrictions</a:t>
            </a:r>
          </a:p>
          <a:p>
            <a:r>
              <a:rPr lang="en-GB" dirty="0"/>
              <a:t>GET requests are only used to request data (not modify</a:t>
            </a:r>
            <a:r>
              <a:rPr lang="en-GB" dirty="0" smtClean="0"/>
              <a:t>)</a:t>
            </a:r>
          </a:p>
          <a:p>
            <a:endParaRPr lang="en-GB" dirty="0"/>
          </a:p>
          <a:p>
            <a:r>
              <a:rPr lang="en-IN" dirty="0"/>
              <a:t>Only ASCII characters allowed</a:t>
            </a:r>
            <a:endParaRPr lang="en-GB" dirty="0"/>
          </a:p>
          <a:p>
            <a:endParaRPr lang="en-IN" dirty="0"/>
          </a:p>
        </p:txBody>
      </p:sp>
      <p:sp>
        <p:nvSpPr>
          <p:cNvPr id="4" name="Footer Placeholder 3"/>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4273422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The POST Method</a:t>
            </a:r>
            <a:br>
              <a:rPr lang="en-IN" dirty="0"/>
            </a:br>
            <a:endParaRPr lang="en-IN" dirty="0"/>
          </a:p>
        </p:txBody>
      </p:sp>
      <p:sp>
        <p:nvSpPr>
          <p:cNvPr id="3" name="Content Placeholder 2"/>
          <p:cNvSpPr>
            <a:spLocks noGrp="1"/>
          </p:cNvSpPr>
          <p:nvPr>
            <p:ph idx="1"/>
          </p:nvPr>
        </p:nvSpPr>
        <p:spPr/>
        <p:txBody>
          <a:bodyPr/>
          <a:lstStyle/>
          <a:p>
            <a:r>
              <a:rPr lang="en-GB" b="1" dirty="0"/>
              <a:t>POST is used to send data to a server to create/update a resource</a:t>
            </a:r>
            <a:r>
              <a:rPr lang="en-GB" b="1" dirty="0" smtClean="0"/>
              <a:t>.</a:t>
            </a:r>
          </a:p>
          <a:p>
            <a:r>
              <a:rPr lang="en-GB" dirty="0"/>
              <a:t>The data sent to the server with POST is stored in the request body of the HTTP request</a:t>
            </a:r>
            <a:r>
              <a:rPr lang="en-GB" dirty="0" smtClean="0"/>
              <a:t>:</a:t>
            </a:r>
          </a:p>
          <a:p>
            <a:r>
              <a:rPr lang="en-GB" dirty="0"/>
              <a:t>POST requests are never cached</a:t>
            </a:r>
          </a:p>
          <a:p>
            <a:r>
              <a:rPr lang="en-GB" dirty="0"/>
              <a:t>POST requests do not remain in the browser history</a:t>
            </a:r>
          </a:p>
          <a:p>
            <a:r>
              <a:rPr lang="en-GB" dirty="0"/>
              <a:t>POST requests cannot be bookmarked</a:t>
            </a:r>
          </a:p>
          <a:p>
            <a:r>
              <a:rPr lang="en-GB" dirty="0"/>
              <a:t>POST requests have no restrictions on data </a:t>
            </a:r>
            <a:r>
              <a:rPr lang="en-GB" dirty="0" smtClean="0"/>
              <a:t>length</a:t>
            </a:r>
          </a:p>
          <a:p>
            <a:r>
              <a:rPr lang="en-GB" dirty="0"/>
              <a:t>Binary data is also allowed</a:t>
            </a:r>
          </a:p>
          <a:p>
            <a:endParaRPr lang="en-IN" dirty="0"/>
          </a:p>
        </p:txBody>
      </p:sp>
      <p:sp>
        <p:nvSpPr>
          <p:cNvPr id="4" name="Footer Placeholder 3"/>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261640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830FAA-A1A9-4839-AE0D-F24C3E645BBF}"/>
              </a:ext>
            </a:extLst>
          </p:cNvPr>
          <p:cNvSpPr>
            <a:spLocks noGrp="1"/>
          </p:cNvSpPr>
          <p:nvPr>
            <p:ph type="title"/>
          </p:nvPr>
        </p:nvSpPr>
        <p:spPr/>
        <p:txBody>
          <a:bodyPr/>
          <a:lstStyle/>
          <a:p>
            <a:r>
              <a:rPr lang="en-IN" b="1" dirty="0" err="1"/>
              <a:t>HyperText</a:t>
            </a:r>
            <a:r>
              <a:rPr lang="en-IN" b="1" dirty="0"/>
              <a:t> Transfer Protocol (HTTP)</a:t>
            </a:r>
            <a:endParaRPr lang="en-IN" dirty="0"/>
          </a:p>
        </p:txBody>
      </p:sp>
      <p:sp>
        <p:nvSpPr>
          <p:cNvPr id="3" name="Content Placeholder 2">
            <a:extLst>
              <a:ext uri="{FF2B5EF4-FFF2-40B4-BE49-F238E27FC236}">
                <a16:creationId xmlns="" xmlns:a16="http://schemas.microsoft.com/office/drawing/2014/main" id="{15CBE1D4-A28E-4C08-9EA0-5D5384CB79E8}"/>
              </a:ext>
            </a:extLst>
          </p:cNvPr>
          <p:cNvSpPr>
            <a:spLocks noGrp="1"/>
          </p:cNvSpPr>
          <p:nvPr>
            <p:ph idx="1"/>
          </p:nvPr>
        </p:nvSpPr>
        <p:spPr>
          <a:xfrm>
            <a:off x="677334" y="1571348"/>
            <a:ext cx="8596668" cy="4677052"/>
          </a:xfrm>
        </p:spPr>
        <p:txBody>
          <a:bodyPr>
            <a:normAutofit fontScale="85000" lnSpcReduction="10000"/>
          </a:bodyPr>
          <a:lstStyle/>
          <a:p>
            <a:r>
              <a:rPr lang="en-IN" dirty="0"/>
              <a:t>HTTP (Hypertext Transfer Protocol) is perhaps the most popular application protocol used in the Internet (or The WEB).</a:t>
            </a:r>
          </a:p>
          <a:p>
            <a:endParaRPr lang="en-IN" dirty="0"/>
          </a:p>
          <a:p>
            <a:r>
              <a:rPr lang="en-IN" dirty="0"/>
              <a:t>HTTP is an </a:t>
            </a:r>
            <a:r>
              <a:rPr lang="en-IN" i="1" dirty="0"/>
              <a:t>asymmetric request-response client-server</a:t>
            </a:r>
            <a:r>
              <a:rPr lang="en-IN" dirty="0"/>
              <a:t> protocol. An HTTP client sends a request message to an HTTP server.  </a:t>
            </a:r>
          </a:p>
          <a:p>
            <a:endParaRPr lang="en-IN" dirty="0"/>
          </a:p>
          <a:p>
            <a:r>
              <a:rPr lang="en-IN" dirty="0"/>
              <a:t>The server, in turn, returns a response message.  </a:t>
            </a:r>
          </a:p>
          <a:p>
            <a:endParaRPr lang="en-IN" dirty="0"/>
          </a:p>
          <a:p>
            <a:r>
              <a:rPr lang="en-IN" dirty="0"/>
              <a:t>In other words, HTTP is a </a:t>
            </a:r>
            <a:r>
              <a:rPr lang="en-IN" i="1" dirty="0"/>
              <a:t>pull protocol</a:t>
            </a:r>
            <a:r>
              <a:rPr lang="en-IN" dirty="0"/>
              <a:t>, the client </a:t>
            </a:r>
            <a:r>
              <a:rPr lang="en-IN" i="1" dirty="0"/>
              <a:t>pulls</a:t>
            </a:r>
            <a:r>
              <a:rPr lang="en-IN" dirty="0"/>
              <a:t> information from the server (instead of server </a:t>
            </a:r>
            <a:r>
              <a:rPr lang="en-IN" i="1" dirty="0"/>
              <a:t>pushes</a:t>
            </a:r>
            <a:r>
              <a:rPr lang="en-IN" dirty="0"/>
              <a:t> information down to the client).</a:t>
            </a:r>
          </a:p>
          <a:p>
            <a:endParaRPr lang="en-IN" dirty="0"/>
          </a:p>
          <a:p>
            <a:r>
              <a:rPr lang="en-IN" dirty="0"/>
              <a:t>HTTP is a stateless protocol. In other words, the current request does not know what has been done in the previous requests.</a:t>
            </a:r>
          </a:p>
          <a:p>
            <a:endParaRPr lang="en-IN" dirty="0"/>
          </a:p>
        </p:txBody>
      </p:sp>
      <p:sp>
        <p:nvSpPr>
          <p:cNvPr id="4" name="Footer Placeholder 3">
            <a:extLst>
              <a:ext uri="{FF2B5EF4-FFF2-40B4-BE49-F238E27FC236}">
                <a16:creationId xmlns="" xmlns:a16="http://schemas.microsoft.com/office/drawing/2014/main" id="{5E185D1F-868D-4B22-A599-3B872DFAE29B}"/>
              </a:ext>
            </a:extLst>
          </p:cNvPr>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6153581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The PUT Method</a:t>
            </a:r>
            <a:br>
              <a:rPr lang="en-GB" dirty="0"/>
            </a:br>
            <a:endParaRPr lang="en-IN" dirty="0"/>
          </a:p>
        </p:txBody>
      </p:sp>
      <p:sp>
        <p:nvSpPr>
          <p:cNvPr id="3" name="Content Placeholder 2"/>
          <p:cNvSpPr>
            <a:spLocks noGrp="1"/>
          </p:cNvSpPr>
          <p:nvPr>
            <p:ph idx="1"/>
          </p:nvPr>
        </p:nvSpPr>
        <p:spPr/>
        <p:txBody>
          <a:bodyPr/>
          <a:lstStyle/>
          <a:p>
            <a:r>
              <a:rPr lang="en-GB" b="1" dirty="0" smtClean="0"/>
              <a:t>PUT </a:t>
            </a:r>
            <a:r>
              <a:rPr lang="en-GB" b="1" dirty="0"/>
              <a:t>is used to send data to a server to create/update a resource.</a:t>
            </a:r>
            <a:endParaRPr lang="en-GB" dirty="0"/>
          </a:p>
          <a:p>
            <a:r>
              <a:rPr lang="en-GB" dirty="0"/>
              <a:t>The difference between POST and PUT is that PUT requests are idempotent. That is, calling the same PUT request multiple times will always produce the same result. In contrast, calling a POST request repeatedly have side effects of creating the same resource multiple times.</a:t>
            </a:r>
          </a:p>
          <a:p>
            <a:r>
              <a:rPr lang="en-GB" dirty="0"/>
              <a:t/>
            </a:r>
            <a:br>
              <a:rPr lang="en-GB" dirty="0"/>
            </a:br>
            <a:endParaRPr lang="en-IN" dirty="0"/>
          </a:p>
        </p:txBody>
      </p:sp>
      <p:sp>
        <p:nvSpPr>
          <p:cNvPr id="4" name="Footer Placeholder 3"/>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837498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The HEAD Method</a:t>
            </a:r>
            <a:br>
              <a:rPr lang="en-GB" dirty="0"/>
            </a:br>
            <a:endParaRPr lang="en-IN" dirty="0"/>
          </a:p>
        </p:txBody>
      </p:sp>
      <p:sp>
        <p:nvSpPr>
          <p:cNvPr id="3" name="Content Placeholder 2"/>
          <p:cNvSpPr>
            <a:spLocks noGrp="1"/>
          </p:cNvSpPr>
          <p:nvPr>
            <p:ph idx="1"/>
          </p:nvPr>
        </p:nvSpPr>
        <p:spPr/>
        <p:txBody>
          <a:bodyPr/>
          <a:lstStyle/>
          <a:p>
            <a:r>
              <a:rPr lang="en-GB" b="1" dirty="0" smtClean="0"/>
              <a:t>HEAD </a:t>
            </a:r>
            <a:r>
              <a:rPr lang="en-GB" b="1" dirty="0"/>
              <a:t>is almost identical to GET, but without the response body.</a:t>
            </a:r>
            <a:endParaRPr lang="en-GB" dirty="0"/>
          </a:p>
          <a:p>
            <a:r>
              <a:rPr lang="en-GB" dirty="0"/>
              <a:t>In other words, if GET /users returns a list of users, then HEAD /users will make the same request but will not return the list of users.</a:t>
            </a:r>
          </a:p>
          <a:p>
            <a:r>
              <a:rPr lang="en-GB" dirty="0"/>
              <a:t>HEAD requests are useful for checking what a GET request will return before actually making a GET request - like before downloading a large file or response body.</a:t>
            </a:r>
          </a:p>
          <a:p>
            <a:endParaRPr lang="en-IN" dirty="0"/>
          </a:p>
        </p:txBody>
      </p:sp>
      <p:sp>
        <p:nvSpPr>
          <p:cNvPr id="4" name="Footer Placeholder 3"/>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2853263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C93EB4-6DDB-4A8E-81F1-09E4F03E45D8}"/>
              </a:ext>
            </a:extLst>
          </p:cNvPr>
          <p:cNvSpPr>
            <a:spLocks noGrp="1"/>
          </p:cNvSpPr>
          <p:nvPr>
            <p:ph type="title"/>
          </p:nvPr>
        </p:nvSpPr>
        <p:spPr>
          <a:xfrm>
            <a:off x="677334" y="609600"/>
            <a:ext cx="8596668" cy="855216"/>
          </a:xfrm>
        </p:spPr>
        <p:txBody>
          <a:bodyPr/>
          <a:lstStyle/>
          <a:p>
            <a:r>
              <a:rPr lang="en-IN" dirty="0"/>
              <a:t>HTTP Response message</a:t>
            </a:r>
          </a:p>
        </p:txBody>
      </p:sp>
      <p:sp>
        <p:nvSpPr>
          <p:cNvPr id="3" name="Content Placeholder 2">
            <a:extLst>
              <a:ext uri="{FF2B5EF4-FFF2-40B4-BE49-F238E27FC236}">
                <a16:creationId xmlns="" xmlns:a16="http://schemas.microsoft.com/office/drawing/2014/main" id="{41E72FAC-DE25-4FF4-9614-E3D5323D8C8C}"/>
              </a:ext>
            </a:extLst>
          </p:cNvPr>
          <p:cNvSpPr>
            <a:spLocks noGrp="1"/>
          </p:cNvSpPr>
          <p:nvPr>
            <p:ph idx="1"/>
          </p:nvPr>
        </p:nvSpPr>
        <p:spPr>
          <a:xfrm>
            <a:off x="615190" y="2151711"/>
            <a:ext cx="8596668" cy="3880773"/>
          </a:xfrm>
        </p:spPr>
        <p:txBody>
          <a:bodyPr>
            <a:normAutofit lnSpcReduction="10000"/>
          </a:bodyPr>
          <a:lstStyle/>
          <a:p>
            <a:r>
              <a:rPr lang="en-US" altLang="en-US" dirty="0">
                <a:solidFill>
                  <a:srgbClr val="000000"/>
                </a:solidFill>
                <a:latin typeface="Segoe UI" panose="020B0502040204020203" pitchFamily="34" charset="0"/>
                <a:cs typeface="Segoe UI" panose="020B0502040204020203" pitchFamily="34" charset="0"/>
              </a:rPr>
              <a:t>The browser receives the response message, interprets the message and displays the </a:t>
            </a:r>
            <a:r>
              <a:rPr lang="en-US" altLang="en-US" b="1" dirty="0">
                <a:solidFill>
                  <a:srgbClr val="000000"/>
                </a:solidFill>
                <a:latin typeface="Segoe UI" panose="020B0502040204020203" pitchFamily="34" charset="0"/>
                <a:cs typeface="Segoe UI" panose="020B0502040204020203" pitchFamily="34" charset="0"/>
              </a:rPr>
              <a:t>contents of the message </a:t>
            </a:r>
            <a:r>
              <a:rPr lang="en-US" altLang="en-US" dirty="0">
                <a:solidFill>
                  <a:srgbClr val="000000"/>
                </a:solidFill>
                <a:latin typeface="Segoe UI" panose="020B0502040204020203" pitchFamily="34" charset="0"/>
                <a:cs typeface="Segoe UI" panose="020B0502040204020203" pitchFamily="34" charset="0"/>
              </a:rPr>
              <a:t>on the browser's window according to the </a:t>
            </a:r>
            <a:r>
              <a:rPr lang="en-US" altLang="en-US" b="1" dirty="0">
                <a:solidFill>
                  <a:srgbClr val="000000"/>
                </a:solidFill>
                <a:latin typeface="Segoe UI" panose="020B0502040204020203" pitchFamily="34" charset="0"/>
                <a:cs typeface="Segoe UI" panose="020B0502040204020203" pitchFamily="34" charset="0"/>
              </a:rPr>
              <a:t>media type </a:t>
            </a:r>
            <a:r>
              <a:rPr lang="en-US" altLang="en-US" dirty="0">
                <a:solidFill>
                  <a:srgbClr val="000000"/>
                </a:solidFill>
                <a:latin typeface="Segoe UI" panose="020B0502040204020203" pitchFamily="34" charset="0"/>
                <a:cs typeface="Segoe UI" panose="020B0502040204020203" pitchFamily="34" charset="0"/>
              </a:rPr>
              <a:t>of the response (as in the Content-Type response header).</a:t>
            </a:r>
          </a:p>
          <a:p>
            <a:endParaRPr lang="en-US" altLang="en-US" dirty="0">
              <a:solidFill>
                <a:srgbClr val="000000"/>
              </a:solidFill>
              <a:latin typeface="Segoe UI" panose="020B0502040204020203" pitchFamily="34" charset="0"/>
              <a:cs typeface="Segoe UI" panose="020B0502040204020203" pitchFamily="34" charset="0"/>
            </a:endParaRPr>
          </a:p>
          <a:p>
            <a:r>
              <a:rPr lang="en-US" altLang="en-US" dirty="0">
                <a:solidFill>
                  <a:srgbClr val="000000"/>
                </a:solidFill>
                <a:latin typeface="Segoe UI" panose="020B0502040204020203" pitchFamily="34" charset="0"/>
                <a:cs typeface="Segoe UI" panose="020B0502040204020203" pitchFamily="34" charset="0"/>
              </a:rPr>
              <a:t>Common media type include,</a:t>
            </a:r>
          </a:p>
          <a:p>
            <a:endParaRPr lang="en-US" altLang="en-US" dirty="0">
              <a:solidFill>
                <a:srgbClr val="000000"/>
              </a:solidFill>
              <a:latin typeface="Segoe UI" panose="020B0502040204020203" pitchFamily="34" charset="0"/>
              <a:cs typeface="Segoe UI" panose="020B0502040204020203" pitchFamily="34" charset="0"/>
            </a:endParaRPr>
          </a:p>
          <a:p>
            <a:r>
              <a:rPr lang="en-US" altLang="en-US" dirty="0">
                <a:solidFill>
                  <a:srgbClr val="000000"/>
                </a:solidFill>
                <a:latin typeface="Segoe UI" panose="020B0502040204020203" pitchFamily="34" charset="0"/>
                <a:cs typeface="Segoe UI" panose="020B0502040204020203" pitchFamily="34" charset="0"/>
              </a:rPr>
              <a:t>"</a:t>
            </a:r>
            <a:r>
              <a:rPr lang="en-US" altLang="en-US" dirty="0">
                <a:solidFill>
                  <a:srgbClr val="000000"/>
                </a:solidFill>
                <a:latin typeface="Consolas" panose="020B0609020204030204" pitchFamily="49" charset="0"/>
              </a:rPr>
              <a:t>text/plain</a:t>
            </a:r>
            <a:r>
              <a:rPr lang="en-US" altLang="en-US" dirty="0">
                <a:solidFill>
                  <a:srgbClr val="000000"/>
                </a:solidFill>
                <a:latin typeface="Segoe UI" panose="020B0502040204020203" pitchFamily="34" charset="0"/>
                <a:cs typeface="Segoe UI" panose="020B0502040204020203" pitchFamily="34" charset="0"/>
              </a:rPr>
              <a:t>", "</a:t>
            </a:r>
            <a:r>
              <a:rPr lang="en-US" altLang="en-US" dirty="0">
                <a:solidFill>
                  <a:srgbClr val="000000"/>
                </a:solidFill>
                <a:latin typeface="Consolas" panose="020B0609020204030204" pitchFamily="49" charset="0"/>
              </a:rPr>
              <a:t>text/html</a:t>
            </a:r>
            <a:r>
              <a:rPr lang="en-US" altLang="en-US" dirty="0">
                <a:solidFill>
                  <a:srgbClr val="000000"/>
                </a:solidFill>
                <a:latin typeface="Segoe UI" panose="020B0502040204020203" pitchFamily="34" charset="0"/>
                <a:cs typeface="Segoe UI" panose="020B0502040204020203" pitchFamily="34" charset="0"/>
              </a:rPr>
              <a:t>", "</a:t>
            </a:r>
            <a:r>
              <a:rPr lang="en-US" altLang="en-US" dirty="0">
                <a:solidFill>
                  <a:srgbClr val="000000"/>
                </a:solidFill>
                <a:latin typeface="Consolas" panose="020B0609020204030204" pitchFamily="49" charset="0"/>
              </a:rPr>
              <a:t>image/gif</a:t>
            </a:r>
            <a:r>
              <a:rPr lang="en-US" altLang="en-US" dirty="0">
                <a:solidFill>
                  <a:srgbClr val="000000"/>
                </a:solidFill>
                <a:latin typeface="Segoe UI" panose="020B0502040204020203" pitchFamily="34" charset="0"/>
                <a:cs typeface="Segoe UI" panose="020B0502040204020203" pitchFamily="34" charset="0"/>
              </a:rPr>
              <a:t>", "</a:t>
            </a:r>
            <a:r>
              <a:rPr lang="en-US" altLang="en-US" dirty="0">
                <a:solidFill>
                  <a:srgbClr val="000000"/>
                </a:solidFill>
                <a:latin typeface="Consolas" panose="020B0609020204030204" pitchFamily="49" charset="0"/>
              </a:rPr>
              <a:t>image/jpeg</a:t>
            </a:r>
            <a:r>
              <a:rPr lang="en-US" altLang="en-US" dirty="0">
                <a:solidFill>
                  <a:srgbClr val="000000"/>
                </a:solidFill>
                <a:latin typeface="Segoe UI" panose="020B0502040204020203" pitchFamily="34" charset="0"/>
                <a:cs typeface="Segoe UI" panose="020B0502040204020203" pitchFamily="34" charset="0"/>
              </a:rPr>
              <a:t>", "</a:t>
            </a:r>
            <a:r>
              <a:rPr lang="en-US" altLang="en-US" dirty="0">
                <a:solidFill>
                  <a:srgbClr val="000000"/>
                </a:solidFill>
                <a:latin typeface="Consolas" panose="020B0609020204030204" pitchFamily="49" charset="0"/>
              </a:rPr>
              <a:t>audio/mpeg</a:t>
            </a:r>
            <a:r>
              <a:rPr lang="en-US" altLang="en-US" dirty="0">
                <a:solidFill>
                  <a:srgbClr val="000000"/>
                </a:solidFill>
                <a:latin typeface="Segoe UI" panose="020B0502040204020203" pitchFamily="34" charset="0"/>
                <a:cs typeface="Segoe UI" panose="020B0502040204020203" pitchFamily="34" charset="0"/>
              </a:rPr>
              <a:t>", "</a:t>
            </a:r>
            <a:r>
              <a:rPr lang="en-US" altLang="en-US" dirty="0">
                <a:solidFill>
                  <a:srgbClr val="000000"/>
                </a:solidFill>
                <a:latin typeface="Consolas" panose="020B0609020204030204" pitchFamily="49" charset="0"/>
              </a:rPr>
              <a:t>video/mpeg</a:t>
            </a:r>
            <a:r>
              <a:rPr lang="en-US" altLang="en-US" dirty="0">
                <a:solidFill>
                  <a:srgbClr val="000000"/>
                </a:solidFill>
                <a:latin typeface="Segoe UI" panose="020B0502040204020203" pitchFamily="34" charset="0"/>
                <a:cs typeface="Segoe UI" panose="020B0502040204020203" pitchFamily="34" charset="0"/>
              </a:rPr>
              <a:t>", "</a:t>
            </a:r>
            <a:r>
              <a:rPr lang="en-US" altLang="en-US" dirty="0">
                <a:solidFill>
                  <a:srgbClr val="000000"/>
                </a:solidFill>
                <a:latin typeface="Consolas" panose="020B0609020204030204" pitchFamily="49" charset="0"/>
              </a:rPr>
              <a:t>application/</a:t>
            </a:r>
            <a:r>
              <a:rPr lang="en-US" altLang="en-US" dirty="0" err="1">
                <a:solidFill>
                  <a:srgbClr val="000000"/>
                </a:solidFill>
                <a:latin typeface="Consolas" panose="020B0609020204030204" pitchFamily="49" charset="0"/>
              </a:rPr>
              <a:t>msword</a:t>
            </a:r>
            <a:r>
              <a:rPr lang="en-US" altLang="en-US" dirty="0">
                <a:solidFill>
                  <a:srgbClr val="000000"/>
                </a:solidFill>
                <a:latin typeface="Segoe UI" panose="020B0502040204020203" pitchFamily="34" charset="0"/>
                <a:cs typeface="Segoe UI" panose="020B0502040204020203" pitchFamily="34" charset="0"/>
              </a:rPr>
              <a:t>", and "</a:t>
            </a:r>
            <a:r>
              <a:rPr lang="en-US" altLang="en-US" dirty="0">
                <a:solidFill>
                  <a:srgbClr val="000000"/>
                </a:solidFill>
                <a:latin typeface="Consolas" panose="020B0609020204030204" pitchFamily="49" charset="0"/>
              </a:rPr>
              <a:t>application/pdf</a:t>
            </a:r>
            <a:r>
              <a:rPr lang="en-US" altLang="en-US" dirty="0">
                <a:solidFill>
                  <a:srgbClr val="000000"/>
                </a:solidFill>
                <a:latin typeface="Segoe UI" panose="020B0502040204020203" pitchFamily="34" charset="0"/>
                <a:cs typeface="Segoe UI" panose="020B0502040204020203" pitchFamily="34" charset="0"/>
              </a:rPr>
              <a:t>".</a:t>
            </a:r>
            <a:r>
              <a:rPr lang="en-US" altLang="en-US" sz="1400" dirty="0"/>
              <a:t> </a:t>
            </a:r>
            <a:endParaRPr lang="en-US" altLang="en-US" sz="4000" dirty="0">
              <a:latin typeface="Arial" panose="020B0604020202020204" pitchFamily="34" charset="0"/>
            </a:endParaRPr>
          </a:p>
          <a:p>
            <a:endParaRPr lang="en-IN" dirty="0"/>
          </a:p>
        </p:txBody>
      </p:sp>
      <p:sp>
        <p:nvSpPr>
          <p:cNvPr id="4" name="Footer Placeholder 3">
            <a:extLst>
              <a:ext uri="{FF2B5EF4-FFF2-40B4-BE49-F238E27FC236}">
                <a16:creationId xmlns="" xmlns:a16="http://schemas.microsoft.com/office/drawing/2014/main" id="{F95A3A8E-0C36-4DAA-8EBC-958FB323C40F}"/>
              </a:ext>
            </a:extLst>
          </p:cNvPr>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19674963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68BBE3A-B8CF-464E-871A-8F6261E9DEE9}"/>
              </a:ext>
            </a:extLst>
          </p:cNvPr>
          <p:cNvPicPr>
            <a:picLocks noChangeAspect="1"/>
          </p:cNvPicPr>
          <p:nvPr/>
        </p:nvPicPr>
        <p:blipFill>
          <a:blip r:embed="rId2"/>
          <a:stretch>
            <a:fillRect/>
          </a:stretch>
        </p:blipFill>
        <p:spPr>
          <a:xfrm>
            <a:off x="418119" y="1065319"/>
            <a:ext cx="10162628" cy="4598633"/>
          </a:xfrm>
          <a:prstGeom prst="rect">
            <a:avLst/>
          </a:prstGeom>
        </p:spPr>
      </p:pic>
      <p:sp>
        <p:nvSpPr>
          <p:cNvPr id="3" name="Footer Placeholder 2">
            <a:extLst>
              <a:ext uri="{FF2B5EF4-FFF2-40B4-BE49-F238E27FC236}">
                <a16:creationId xmlns="" xmlns:a16="http://schemas.microsoft.com/office/drawing/2014/main" id="{B7983414-DD49-4A9E-9258-E53F3E606782}"/>
              </a:ext>
            </a:extLst>
          </p:cNvPr>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4886443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48B482F-9E05-4B8D-BC9A-1EEAD9F93846}"/>
              </a:ext>
            </a:extLst>
          </p:cNvPr>
          <p:cNvPicPr>
            <a:picLocks noChangeAspect="1"/>
          </p:cNvPicPr>
          <p:nvPr/>
        </p:nvPicPr>
        <p:blipFill>
          <a:blip r:embed="rId2"/>
          <a:stretch>
            <a:fillRect/>
          </a:stretch>
        </p:blipFill>
        <p:spPr>
          <a:xfrm>
            <a:off x="857805" y="1346169"/>
            <a:ext cx="9014284" cy="3785124"/>
          </a:xfrm>
          <a:prstGeom prst="rect">
            <a:avLst/>
          </a:prstGeom>
        </p:spPr>
      </p:pic>
      <p:sp>
        <p:nvSpPr>
          <p:cNvPr id="3" name="Footer Placeholder 2">
            <a:extLst>
              <a:ext uri="{FF2B5EF4-FFF2-40B4-BE49-F238E27FC236}">
                <a16:creationId xmlns="" xmlns:a16="http://schemas.microsoft.com/office/drawing/2014/main" id="{32208F43-688C-4E76-BFA4-080A9B62BE9D}"/>
              </a:ext>
            </a:extLst>
          </p:cNvPr>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9740070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02E108D-9A37-4834-9A8C-D3FC120AF21B}"/>
              </a:ext>
            </a:extLst>
          </p:cNvPr>
          <p:cNvSpPr>
            <a:spLocks noGrp="1"/>
          </p:cNvSpPr>
          <p:nvPr>
            <p:ph idx="1"/>
          </p:nvPr>
        </p:nvSpPr>
        <p:spPr>
          <a:xfrm>
            <a:off x="677334" y="1091953"/>
            <a:ext cx="8596668" cy="4949409"/>
          </a:xfrm>
        </p:spPr>
        <p:txBody>
          <a:bodyPr>
            <a:normAutofit/>
          </a:bodyPr>
          <a:lstStyle/>
          <a:p>
            <a:pPr>
              <a:lnSpc>
                <a:spcPct val="110000"/>
              </a:lnSpc>
              <a:spcBef>
                <a:spcPct val="20000"/>
              </a:spcBef>
              <a:buSzTx/>
            </a:pPr>
            <a:r>
              <a:rPr lang="en-US" altLang="en-US" sz="2000" dirty="0"/>
              <a:t>Form:</a:t>
            </a:r>
          </a:p>
          <a:p>
            <a:pPr lvl="1">
              <a:lnSpc>
                <a:spcPct val="110000"/>
              </a:lnSpc>
              <a:spcBef>
                <a:spcPct val="20000"/>
              </a:spcBef>
              <a:buSzTx/>
              <a:buFontTx/>
              <a:buNone/>
            </a:pPr>
            <a:r>
              <a:rPr lang="en-US" altLang="en-US" sz="2000" dirty="0"/>
              <a:t>Status line</a:t>
            </a:r>
          </a:p>
          <a:p>
            <a:pPr lvl="1">
              <a:lnSpc>
                <a:spcPct val="110000"/>
              </a:lnSpc>
              <a:spcBef>
                <a:spcPct val="20000"/>
              </a:spcBef>
              <a:buSzTx/>
              <a:buFontTx/>
              <a:buNone/>
            </a:pPr>
            <a:r>
              <a:rPr lang="en-US" altLang="en-US" sz="2000" dirty="0"/>
              <a:t>Response header fields</a:t>
            </a:r>
          </a:p>
          <a:p>
            <a:pPr lvl="1">
              <a:lnSpc>
                <a:spcPct val="110000"/>
              </a:lnSpc>
              <a:spcBef>
                <a:spcPct val="20000"/>
              </a:spcBef>
              <a:buSzTx/>
              <a:buFontTx/>
              <a:buNone/>
            </a:pPr>
            <a:r>
              <a:rPr lang="en-US" altLang="en-US" sz="2000" dirty="0"/>
              <a:t>blank line</a:t>
            </a:r>
          </a:p>
          <a:p>
            <a:pPr lvl="1">
              <a:lnSpc>
                <a:spcPct val="110000"/>
              </a:lnSpc>
              <a:spcBef>
                <a:spcPct val="20000"/>
              </a:spcBef>
              <a:buSzTx/>
              <a:buFontTx/>
              <a:buNone/>
            </a:pPr>
            <a:r>
              <a:rPr lang="en-US" altLang="en-US" sz="2000" dirty="0"/>
              <a:t>Response body</a:t>
            </a:r>
          </a:p>
          <a:p>
            <a:pPr>
              <a:lnSpc>
                <a:spcPct val="110000"/>
              </a:lnSpc>
              <a:spcBef>
                <a:spcPct val="20000"/>
              </a:spcBef>
              <a:buSzTx/>
            </a:pPr>
            <a:r>
              <a:rPr lang="en-US" altLang="en-US" sz="2000" dirty="0"/>
              <a:t>Status line format:</a:t>
            </a:r>
          </a:p>
          <a:p>
            <a:pPr lvl="1">
              <a:lnSpc>
                <a:spcPct val="110000"/>
              </a:lnSpc>
              <a:spcBef>
                <a:spcPct val="20000"/>
              </a:spcBef>
            </a:pPr>
            <a:r>
              <a:rPr lang="en-US" altLang="en-US" sz="2000" dirty="0"/>
              <a:t>HTTP version   status code   explanation</a:t>
            </a:r>
          </a:p>
          <a:p>
            <a:pPr lvl="1">
              <a:lnSpc>
                <a:spcPct val="110000"/>
              </a:lnSpc>
              <a:spcBef>
                <a:spcPct val="20000"/>
              </a:spcBef>
            </a:pPr>
            <a:r>
              <a:rPr lang="en-US" altLang="en-US" sz="2000" dirty="0"/>
              <a:t>Example: HTTP/1.1  200  OK</a:t>
            </a:r>
          </a:p>
          <a:p>
            <a:pPr lvl="1">
              <a:lnSpc>
                <a:spcPct val="110000"/>
              </a:lnSpc>
              <a:spcBef>
                <a:spcPct val="20000"/>
              </a:spcBef>
              <a:buSzTx/>
              <a:buFontTx/>
              <a:buNone/>
            </a:pPr>
            <a:r>
              <a:rPr lang="en-US" altLang="en-US" sz="2000" dirty="0"/>
              <a:t>	(Current version is 1.1)</a:t>
            </a:r>
          </a:p>
          <a:p>
            <a:pPr>
              <a:lnSpc>
                <a:spcPct val="110000"/>
              </a:lnSpc>
              <a:spcBef>
                <a:spcPct val="20000"/>
              </a:spcBef>
              <a:buSzTx/>
            </a:pPr>
            <a:r>
              <a:rPr lang="en-US" altLang="en-US" sz="2000" dirty="0"/>
              <a:t>The header field, Content-type, is required</a:t>
            </a:r>
            <a:endParaRPr lang="en-IN" sz="2000" dirty="0"/>
          </a:p>
        </p:txBody>
      </p:sp>
      <p:sp>
        <p:nvSpPr>
          <p:cNvPr id="2" name="Footer Placeholder 1">
            <a:extLst>
              <a:ext uri="{FF2B5EF4-FFF2-40B4-BE49-F238E27FC236}">
                <a16:creationId xmlns="" xmlns:a16="http://schemas.microsoft.com/office/drawing/2014/main" id="{CFF26355-D463-422E-8719-F195DC6C36C3}"/>
              </a:ext>
            </a:extLst>
          </p:cNvPr>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8268860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B028F11-377F-4176-AFD5-45B787F68AEA}"/>
              </a:ext>
            </a:extLst>
          </p:cNvPr>
          <p:cNvSpPr>
            <a:spLocks noGrp="1"/>
          </p:cNvSpPr>
          <p:nvPr>
            <p:ph idx="1"/>
          </p:nvPr>
        </p:nvSpPr>
        <p:spPr>
          <a:xfrm>
            <a:off x="677334" y="807869"/>
            <a:ext cx="8596668" cy="5233494"/>
          </a:xfrm>
        </p:spPr>
        <p:txBody>
          <a:bodyPr>
            <a:normAutofit fontScale="92500" lnSpcReduction="20000"/>
          </a:bodyPr>
          <a:lstStyle/>
          <a:p>
            <a:pPr marL="0" indent="0">
              <a:buNone/>
            </a:pPr>
            <a:r>
              <a:rPr lang="en-IN" sz="2800" b="1" dirty="0"/>
              <a:t>Status Line</a:t>
            </a:r>
          </a:p>
          <a:p>
            <a:r>
              <a:rPr lang="en-IN" dirty="0"/>
              <a:t>The first line is called the </a:t>
            </a:r>
            <a:r>
              <a:rPr lang="en-IN" i="1" dirty="0"/>
              <a:t>status line</a:t>
            </a:r>
            <a:r>
              <a:rPr lang="en-IN" dirty="0"/>
              <a:t>, followed by optional response header(s).</a:t>
            </a:r>
          </a:p>
          <a:p>
            <a:r>
              <a:rPr lang="en-IN" dirty="0"/>
              <a:t>The status line has the following syntax:</a:t>
            </a:r>
          </a:p>
          <a:p>
            <a:endParaRPr lang="en-IN" dirty="0"/>
          </a:p>
          <a:p>
            <a:pPr marL="0" indent="0">
              <a:buNone/>
            </a:pPr>
            <a:r>
              <a:rPr lang="en-US" altLang="en-US" i="1" dirty="0">
                <a:solidFill>
                  <a:srgbClr val="000000"/>
                </a:solidFill>
                <a:latin typeface="Consolas" panose="020B0609020204030204" pitchFamily="49" charset="0"/>
              </a:rPr>
              <a:t>		HTTP-version</a:t>
            </a:r>
            <a:r>
              <a:rPr lang="en-US" altLang="en-US" dirty="0">
                <a:solidFill>
                  <a:srgbClr val="000000"/>
                </a:solidFill>
                <a:latin typeface="Consolas" panose="020B0609020204030204" pitchFamily="49" charset="0"/>
              </a:rPr>
              <a:t> </a:t>
            </a:r>
            <a:r>
              <a:rPr lang="en-US" altLang="en-US" i="1" dirty="0">
                <a:solidFill>
                  <a:srgbClr val="000000"/>
                </a:solidFill>
                <a:latin typeface="Consolas" panose="020B0609020204030204" pitchFamily="49" charset="0"/>
              </a:rPr>
              <a:t>status-code</a:t>
            </a:r>
            <a:r>
              <a:rPr lang="en-US" altLang="en-US" dirty="0">
                <a:solidFill>
                  <a:srgbClr val="000000"/>
                </a:solidFill>
                <a:latin typeface="Consolas" panose="020B0609020204030204" pitchFamily="49" charset="0"/>
              </a:rPr>
              <a:t> </a:t>
            </a:r>
            <a:r>
              <a:rPr lang="en-US" altLang="en-US" i="1" dirty="0">
                <a:solidFill>
                  <a:srgbClr val="000000"/>
                </a:solidFill>
                <a:latin typeface="Consolas" panose="020B0609020204030204" pitchFamily="49" charset="0"/>
              </a:rPr>
              <a:t>reason-phrase</a:t>
            </a:r>
            <a:r>
              <a:rPr lang="en-US" altLang="en-US" sz="1600" dirty="0">
                <a:solidFill>
                  <a:schemeClr val="tx1"/>
                </a:solidFill>
              </a:rPr>
              <a:t> </a:t>
            </a:r>
            <a:endParaRPr lang="en-US" altLang="en-US" sz="4400" dirty="0">
              <a:solidFill>
                <a:schemeClr val="tx1"/>
              </a:solidFill>
              <a:latin typeface="Arial" panose="020B0604020202020204" pitchFamily="34" charset="0"/>
            </a:endParaRPr>
          </a:p>
          <a:p>
            <a:endParaRPr lang="en-IN" dirty="0"/>
          </a:p>
          <a:p>
            <a:r>
              <a:rPr lang="en-IN" b="1" i="1" dirty="0"/>
              <a:t>HTTP-version</a:t>
            </a:r>
            <a:r>
              <a:rPr lang="en-IN" b="1" dirty="0"/>
              <a:t>: </a:t>
            </a:r>
            <a:r>
              <a:rPr lang="en-IN" dirty="0"/>
              <a:t>The HTTP version used in this session. Either HTTP/1.0 and HTTP/1.1.</a:t>
            </a:r>
          </a:p>
          <a:p>
            <a:r>
              <a:rPr lang="en-IN" b="1" i="1" dirty="0"/>
              <a:t>status-code</a:t>
            </a:r>
            <a:r>
              <a:rPr lang="en-IN" b="1" dirty="0"/>
              <a:t>: </a:t>
            </a:r>
            <a:r>
              <a:rPr lang="en-IN" dirty="0"/>
              <a:t>a 3-digit number generated by the server to reflect the outcome of the request.</a:t>
            </a:r>
          </a:p>
          <a:p>
            <a:r>
              <a:rPr lang="en-IN" b="1" i="1" dirty="0"/>
              <a:t>reason-phrase</a:t>
            </a:r>
            <a:r>
              <a:rPr lang="en-IN" b="1" dirty="0"/>
              <a:t>: </a:t>
            </a:r>
            <a:r>
              <a:rPr lang="en-IN" dirty="0"/>
              <a:t>gives a short explanation to the status code.</a:t>
            </a:r>
          </a:p>
          <a:p>
            <a:r>
              <a:rPr lang="en-IN" b="1" dirty="0"/>
              <a:t>Common status code </a:t>
            </a:r>
            <a:r>
              <a:rPr lang="en-IN" dirty="0"/>
              <a:t>and reason phrase are "200 OK", "404 Not Found", "403 Forbidden", "500 Internal Server Error".</a:t>
            </a:r>
          </a:p>
          <a:p>
            <a:endParaRPr lang="en-IN" dirty="0"/>
          </a:p>
        </p:txBody>
      </p:sp>
      <p:sp>
        <p:nvSpPr>
          <p:cNvPr id="2" name="Footer Placeholder 1">
            <a:extLst>
              <a:ext uri="{FF2B5EF4-FFF2-40B4-BE49-F238E27FC236}">
                <a16:creationId xmlns="" xmlns:a16="http://schemas.microsoft.com/office/drawing/2014/main" id="{66981176-CD69-49F3-84C7-326C64AEAB2D}"/>
              </a:ext>
            </a:extLst>
          </p:cNvPr>
          <p:cNvSpPr>
            <a:spLocks noGrp="1"/>
          </p:cNvSpPr>
          <p:nvPr>
            <p:ph type="ftr" sz="quarter" idx="11"/>
          </p:nvPr>
        </p:nvSpPr>
        <p:spPr/>
        <p:txBody>
          <a:bodyPr/>
          <a:lstStyle/>
          <a:p>
            <a:r>
              <a:rPr lang="en-IN" smtClean="0"/>
              <a:t>veena suresh,PESU</a:t>
            </a:r>
            <a:endParaRPr lang="en-IN"/>
          </a:p>
        </p:txBody>
      </p:sp>
      <p:sp>
        <p:nvSpPr>
          <p:cNvPr id="4" name="Rectangle 1">
            <a:extLst>
              <a:ext uri="{FF2B5EF4-FFF2-40B4-BE49-F238E27FC236}">
                <a16:creationId xmlns="" xmlns:a16="http://schemas.microsoft.com/office/drawing/2014/main" id="{4ABD3368-57F2-4681-8803-B6641D5DF4A4}"/>
              </a:ext>
            </a:extLst>
          </p:cNvPr>
          <p:cNvSpPr>
            <a:spLocks noChangeArrowheads="1"/>
          </p:cNvSpPr>
          <p:nvPr/>
        </p:nvSpPr>
        <p:spPr bwMode="auto">
          <a:xfrm>
            <a:off x="0" y="90100"/>
            <a:ext cx="65" cy="276999"/>
          </a:xfrm>
          <a:prstGeom prst="rect">
            <a:avLst/>
          </a:prstGeom>
          <a:solidFill>
            <a:srgbClr val="C7E2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337951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7F15389-04D3-4DA6-8A4B-F9B5B5697D3F}"/>
              </a:ext>
            </a:extLst>
          </p:cNvPr>
          <p:cNvSpPr>
            <a:spLocks noGrp="1"/>
          </p:cNvSpPr>
          <p:nvPr>
            <p:ph idx="1"/>
          </p:nvPr>
        </p:nvSpPr>
        <p:spPr>
          <a:xfrm>
            <a:off x="677334" y="918789"/>
            <a:ext cx="8596668" cy="5304515"/>
          </a:xfrm>
        </p:spPr>
        <p:txBody>
          <a:bodyPr>
            <a:normAutofit/>
          </a:bodyPr>
          <a:lstStyle/>
          <a:p>
            <a:pPr lvl="1">
              <a:lnSpc>
                <a:spcPct val="90000"/>
              </a:lnSpc>
            </a:pPr>
            <a:r>
              <a:rPr lang="en-IN" altLang="en-US" sz="2000" dirty="0"/>
              <a:t>Status code is a three-digit number; first digit specifies the general status</a:t>
            </a:r>
          </a:p>
          <a:p>
            <a:pPr lvl="2">
              <a:lnSpc>
                <a:spcPct val="90000"/>
              </a:lnSpc>
            </a:pPr>
            <a:r>
              <a:rPr lang="en-IN" altLang="en-US" sz="2000" dirty="0"/>
              <a:t>1 =&gt; Informational</a:t>
            </a:r>
          </a:p>
          <a:p>
            <a:pPr lvl="2">
              <a:lnSpc>
                <a:spcPct val="90000"/>
              </a:lnSpc>
            </a:pPr>
            <a:r>
              <a:rPr lang="en-IN" altLang="en-US" sz="2000" dirty="0"/>
              <a:t>2 =&gt; Success</a:t>
            </a:r>
          </a:p>
          <a:p>
            <a:pPr lvl="2">
              <a:lnSpc>
                <a:spcPct val="90000"/>
              </a:lnSpc>
            </a:pPr>
            <a:r>
              <a:rPr lang="en-IN" altLang="en-US" sz="2000" dirty="0"/>
              <a:t>3 =&gt; Redirection</a:t>
            </a:r>
          </a:p>
          <a:p>
            <a:pPr lvl="2">
              <a:lnSpc>
                <a:spcPct val="90000"/>
              </a:lnSpc>
            </a:pPr>
            <a:r>
              <a:rPr lang="en-IN" altLang="en-US" sz="2000" dirty="0"/>
              <a:t>4 =&gt; Client error</a:t>
            </a:r>
          </a:p>
          <a:p>
            <a:pPr lvl="2">
              <a:lnSpc>
                <a:spcPct val="90000"/>
              </a:lnSpc>
            </a:pPr>
            <a:r>
              <a:rPr lang="en-IN" altLang="en-US" sz="2000" dirty="0"/>
              <a:t>5 =&gt; Server error</a:t>
            </a:r>
          </a:p>
          <a:p>
            <a:pPr lvl="1">
              <a:lnSpc>
                <a:spcPct val="90000"/>
              </a:lnSpc>
            </a:pPr>
            <a:endParaRPr lang="en-US" altLang="en-US" sz="2000" dirty="0"/>
          </a:p>
          <a:p>
            <a:pPr lvl="1">
              <a:lnSpc>
                <a:spcPct val="90000"/>
              </a:lnSpc>
            </a:pPr>
            <a:r>
              <a:rPr lang="en-US" altLang="en-US" sz="2000" dirty="0"/>
              <a:t>&lt;status msg&gt; is corresponding English text.</a:t>
            </a:r>
          </a:p>
          <a:p>
            <a:pPr lvl="2">
              <a:lnSpc>
                <a:spcPct val="97000"/>
              </a:lnSpc>
            </a:pPr>
            <a:r>
              <a:rPr lang="en-US" altLang="en-US" sz="2000" dirty="0"/>
              <a:t>200 	OK		Request was handled without error</a:t>
            </a:r>
          </a:p>
          <a:p>
            <a:pPr lvl="2">
              <a:lnSpc>
                <a:spcPct val="97000"/>
              </a:lnSpc>
            </a:pPr>
            <a:r>
              <a:rPr lang="en-US" altLang="en-US" sz="2000" dirty="0"/>
              <a:t>403	Forbidden	Server lacks permission to access file</a:t>
            </a:r>
          </a:p>
          <a:p>
            <a:pPr lvl="2">
              <a:lnSpc>
                <a:spcPct val="97000"/>
              </a:lnSpc>
            </a:pPr>
            <a:r>
              <a:rPr lang="en-US" altLang="en-US" sz="2000" dirty="0"/>
              <a:t>404	Not found	Server couldn’t find the file.</a:t>
            </a:r>
          </a:p>
          <a:p>
            <a:endParaRPr lang="en-IN" sz="2000" dirty="0"/>
          </a:p>
        </p:txBody>
      </p:sp>
      <p:sp>
        <p:nvSpPr>
          <p:cNvPr id="2" name="Footer Placeholder 1">
            <a:extLst>
              <a:ext uri="{FF2B5EF4-FFF2-40B4-BE49-F238E27FC236}">
                <a16:creationId xmlns="" xmlns:a16="http://schemas.microsoft.com/office/drawing/2014/main" id="{316B2310-5FCC-4C6D-AB86-F699D7907B84}"/>
              </a:ext>
            </a:extLst>
          </p:cNvPr>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2059846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A977754-56B3-40AA-B6BA-4D55F8574E65}"/>
              </a:ext>
            </a:extLst>
          </p:cNvPr>
          <p:cNvSpPr>
            <a:spLocks noGrp="1"/>
          </p:cNvSpPr>
          <p:nvPr>
            <p:ph idx="1"/>
          </p:nvPr>
        </p:nvSpPr>
        <p:spPr>
          <a:xfrm>
            <a:off x="677334" y="896645"/>
            <a:ext cx="8596668" cy="5144717"/>
          </a:xfrm>
        </p:spPr>
        <p:txBody>
          <a:bodyPr/>
          <a:lstStyle/>
          <a:p>
            <a:pPr marL="0" lvl="0" indent="0" algn="just" defTabSz="914400" eaLnBrk="0" fontAlgn="base" hangingPunct="0">
              <a:spcBef>
                <a:spcPct val="0"/>
              </a:spcBef>
              <a:spcAft>
                <a:spcPct val="0"/>
              </a:spcAft>
              <a:buClrTx/>
              <a:buSzTx/>
              <a:buNone/>
            </a:pPr>
            <a:r>
              <a:rPr lang="en-US" altLang="en-US" sz="2400" b="1" dirty="0">
                <a:solidFill>
                  <a:srgbClr val="000000"/>
                </a:solidFill>
                <a:latin typeface="Segoe UI" panose="020B0502040204020203" pitchFamily="34" charset="0"/>
                <a:cs typeface="Segoe UI" panose="020B0502040204020203" pitchFamily="34" charset="0"/>
              </a:rPr>
              <a:t>Response Headers</a:t>
            </a:r>
          </a:p>
          <a:p>
            <a:pPr marL="0" lvl="0" indent="0" algn="just" defTabSz="914400" eaLnBrk="0" fontAlgn="base" hangingPunct="0">
              <a:spcBef>
                <a:spcPct val="0"/>
              </a:spcBef>
              <a:spcAft>
                <a:spcPct val="0"/>
              </a:spcAft>
              <a:buClrTx/>
              <a:buSzTx/>
              <a:buNone/>
            </a:pPr>
            <a:endParaRPr lang="en-US" altLang="en-US" sz="2400" b="1" dirty="0">
              <a:solidFill>
                <a:srgbClr val="000000"/>
              </a:solidFill>
              <a:latin typeface="Segoe UI" panose="020B0502040204020203" pitchFamily="34" charset="0"/>
              <a:cs typeface="Segoe UI" panose="020B0502040204020203" pitchFamily="34" charset="0"/>
            </a:endParaRPr>
          </a:p>
          <a:p>
            <a:pPr marL="0" lvl="0" indent="0" algn="just" defTabSz="914400" eaLnBrk="0" fontAlgn="base" hangingPunct="0">
              <a:spcBef>
                <a:spcPct val="0"/>
              </a:spcBef>
              <a:spcAft>
                <a:spcPct val="0"/>
              </a:spcAft>
              <a:buClrTx/>
              <a:buSzTx/>
              <a:buNone/>
            </a:pPr>
            <a:r>
              <a:rPr lang="en-US" altLang="en-US" dirty="0">
                <a:solidFill>
                  <a:srgbClr val="000000"/>
                </a:solidFill>
                <a:latin typeface="Segoe UI" panose="020B0502040204020203" pitchFamily="34" charset="0"/>
                <a:cs typeface="Segoe UI" panose="020B0502040204020203" pitchFamily="34" charset="0"/>
              </a:rPr>
              <a:t>The response headers are in the form </a:t>
            </a:r>
            <a:r>
              <a:rPr lang="en-US" altLang="en-US" dirty="0" err="1">
                <a:solidFill>
                  <a:srgbClr val="000000"/>
                </a:solidFill>
                <a:latin typeface="Consolas" panose="020B0609020204030204" pitchFamily="49" charset="0"/>
                <a:cs typeface="Segoe UI" panose="020B0502040204020203" pitchFamily="34" charset="0"/>
              </a:rPr>
              <a:t>name:value</a:t>
            </a:r>
            <a:r>
              <a:rPr lang="en-US" altLang="en-US" dirty="0">
                <a:solidFill>
                  <a:srgbClr val="000000"/>
                </a:solidFill>
                <a:latin typeface="Segoe UI" panose="020B0502040204020203" pitchFamily="34" charset="0"/>
                <a:cs typeface="Segoe UI" panose="020B0502040204020203" pitchFamily="34" charset="0"/>
              </a:rPr>
              <a:t> pairs:</a:t>
            </a:r>
          </a:p>
          <a:p>
            <a:pPr marL="0" lvl="0" indent="0" algn="just" defTabSz="914400" eaLnBrk="0" fontAlgn="base" hangingPunct="0">
              <a:spcBef>
                <a:spcPct val="0"/>
              </a:spcBef>
              <a:spcAft>
                <a:spcPct val="0"/>
              </a:spcAft>
              <a:buClrTx/>
              <a:buSzTx/>
              <a:buNone/>
            </a:pPr>
            <a:endParaRPr lang="en-US" altLang="en-US" sz="4000" dirty="0">
              <a:solidFill>
                <a:srgbClr val="000000"/>
              </a:solidFill>
              <a:latin typeface="Segoe UI" panose="020B0502040204020203" pitchFamily="34" charset="0"/>
              <a:cs typeface="Segoe UI" panose="020B0502040204020203" pitchFamily="34" charset="0"/>
            </a:endParaRPr>
          </a:p>
          <a:p>
            <a:pPr>
              <a:lnSpc>
                <a:spcPct val="85000"/>
              </a:lnSpc>
            </a:pPr>
            <a:r>
              <a:rPr lang="en-US" altLang="en-US" sz="2000" dirty="0">
                <a:latin typeface="Courier New" panose="02070309020205020404" pitchFamily="49" charset="0"/>
              </a:rPr>
              <a:t>&lt;header name&gt;: &lt;header data&gt;</a:t>
            </a:r>
          </a:p>
          <a:p>
            <a:pPr lvl="1">
              <a:lnSpc>
                <a:spcPct val="90000"/>
              </a:lnSpc>
            </a:pPr>
            <a:r>
              <a:rPr lang="en-US" altLang="en-US" sz="2000" dirty="0"/>
              <a:t>Provide additional information about response</a:t>
            </a:r>
          </a:p>
          <a:p>
            <a:pPr lvl="1">
              <a:lnSpc>
                <a:spcPct val="90000"/>
              </a:lnSpc>
            </a:pPr>
            <a:r>
              <a:rPr lang="en-US" altLang="en-US" sz="2000" dirty="0">
                <a:latin typeface="Courier New" panose="02070309020205020404" pitchFamily="49" charset="0"/>
              </a:rPr>
              <a:t>Content-Type: </a:t>
            </a:r>
            <a:r>
              <a:rPr lang="en-US" altLang="en-US" sz="2000" dirty="0"/>
              <a:t>MIME type of content in response body.</a:t>
            </a:r>
          </a:p>
          <a:p>
            <a:pPr lvl="1">
              <a:lnSpc>
                <a:spcPct val="90000"/>
              </a:lnSpc>
            </a:pPr>
            <a:r>
              <a:rPr lang="en-US" altLang="en-US" sz="2000" dirty="0">
                <a:latin typeface="Courier New" panose="02070309020205020404" pitchFamily="49" charset="0"/>
              </a:rPr>
              <a:t>Content-Length: </a:t>
            </a:r>
            <a:r>
              <a:rPr lang="en-US" altLang="en-US" sz="2000" dirty="0"/>
              <a:t>Length of content in response body</a:t>
            </a:r>
            <a:endParaRPr lang="en-US" altLang="en-US" sz="2000" dirty="0">
              <a:solidFill>
                <a:schemeClr val="tx1"/>
              </a:solidFill>
              <a:latin typeface="Arial" panose="020B0604020202020204" pitchFamily="34" charset="0"/>
            </a:endParaRPr>
          </a:p>
          <a:p>
            <a:endParaRPr lang="en-IN" dirty="0"/>
          </a:p>
        </p:txBody>
      </p:sp>
      <p:sp>
        <p:nvSpPr>
          <p:cNvPr id="2" name="Footer Placeholder 1">
            <a:extLst>
              <a:ext uri="{FF2B5EF4-FFF2-40B4-BE49-F238E27FC236}">
                <a16:creationId xmlns="" xmlns:a16="http://schemas.microsoft.com/office/drawing/2014/main" id="{ED043830-0B79-4263-9DBF-5F91CCA3F1D1}"/>
              </a:ext>
            </a:extLst>
          </p:cNvPr>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1697275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6A21032-0622-4A5C-80C6-4CCD10B68AD3}"/>
              </a:ext>
            </a:extLst>
          </p:cNvPr>
          <p:cNvPicPr>
            <a:picLocks noChangeAspect="1"/>
          </p:cNvPicPr>
          <p:nvPr/>
        </p:nvPicPr>
        <p:blipFill>
          <a:blip r:embed="rId2"/>
          <a:stretch>
            <a:fillRect/>
          </a:stretch>
        </p:blipFill>
        <p:spPr>
          <a:xfrm>
            <a:off x="1202832" y="1790700"/>
            <a:ext cx="8667750" cy="3276600"/>
          </a:xfrm>
          <a:prstGeom prst="rect">
            <a:avLst/>
          </a:prstGeom>
        </p:spPr>
      </p:pic>
      <p:sp>
        <p:nvSpPr>
          <p:cNvPr id="3" name="Footer Placeholder 2">
            <a:extLst>
              <a:ext uri="{FF2B5EF4-FFF2-40B4-BE49-F238E27FC236}">
                <a16:creationId xmlns="" xmlns:a16="http://schemas.microsoft.com/office/drawing/2014/main" id="{579BDAC9-3201-4E07-A172-2D34011708A0}"/>
              </a:ext>
            </a:extLst>
          </p:cNvPr>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1627872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1AB65A5-901E-4BC8-98B6-E81119F18584}"/>
              </a:ext>
            </a:extLst>
          </p:cNvPr>
          <p:cNvPicPr>
            <a:picLocks noChangeAspect="1"/>
          </p:cNvPicPr>
          <p:nvPr/>
        </p:nvPicPr>
        <p:blipFill>
          <a:blip r:embed="rId2"/>
          <a:stretch>
            <a:fillRect/>
          </a:stretch>
        </p:blipFill>
        <p:spPr>
          <a:xfrm>
            <a:off x="318483" y="1357268"/>
            <a:ext cx="10069395" cy="3383409"/>
          </a:xfrm>
          <a:prstGeom prst="rect">
            <a:avLst/>
          </a:prstGeom>
        </p:spPr>
      </p:pic>
      <p:sp>
        <p:nvSpPr>
          <p:cNvPr id="3" name="Footer Placeholder 2">
            <a:extLst>
              <a:ext uri="{FF2B5EF4-FFF2-40B4-BE49-F238E27FC236}">
                <a16:creationId xmlns="" xmlns:a16="http://schemas.microsoft.com/office/drawing/2014/main" id="{7D526EBF-6B41-4D61-A4A7-53C197CFF55A}"/>
              </a:ext>
            </a:extLst>
          </p:cNvPr>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30324309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1B0D89-48CB-4F74-B271-DE08443FED4E}"/>
              </a:ext>
            </a:extLst>
          </p:cNvPr>
          <p:cNvSpPr>
            <a:spLocks noGrp="1"/>
          </p:cNvSpPr>
          <p:nvPr>
            <p:ph type="title"/>
          </p:nvPr>
        </p:nvSpPr>
        <p:spPr>
          <a:xfrm>
            <a:off x="677334" y="609600"/>
            <a:ext cx="8596668" cy="917359"/>
          </a:xfrm>
        </p:spPr>
        <p:txBody>
          <a:bodyPr/>
          <a:lstStyle/>
          <a:p>
            <a:r>
              <a:rPr lang="en-IN" dirty="0"/>
              <a:t>MIME</a:t>
            </a:r>
          </a:p>
        </p:txBody>
      </p:sp>
      <p:sp>
        <p:nvSpPr>
          <p:cNvPr id="3" name="Content Placeholder 2">
            <a:extLst>
              <a:ext uri="{FF2B5EF4-FFF2-40B4-BE49-F238E27FC236}">
                <a16:creationId xmlns="" xmlns:a16="http://schemas.microsoft.com/office/drawing/2014/main" id="{56F88132-05BE-40E7-A9C4-A9877A41AA8E}"/>
              </a:ext>
            </a:extLst>
          </p:cNvPr>
          <p:cNvSpPr>
            <a:spLocks noGrp="1"/>
          </p:cNvSpPr>
          <p:nvPr>
            <p:ph idx="1"/>
          </p:nvPr>
        </p:nvSpPr>
        <p:spPr>
          <a:xfrm>
            <a:off x="677334" y="1606859"/>
            <a:ext cx="8596668" cy="4434504"/>
          </a:xfrm>
        </p:spPr>
        <p:txBody>
          <a:bodyPr>
            <a:normAutofit fontScale="92500" lnSpcReduction="20000"/>
          </a:bodyPr>
          <a:lstStyle/>
          <a:p>
            <a:r>
              <a:rPr lang="en-IN" dirty="0"/>
              <a:t>A </a:t>
            </a:r>
            <a:r>
              <a:rPr lang="en-IN" b="1" dirty="0"/>
              <a:t>media type</a:t>
            </a:r>
            <a:r>
              <a:rPr lang="en-IN" dirty="0"/>
              <a:t> (also known as a </a:t>
            </a:r>
            <a:r>
              <a:rPr lang="en-IN" b="1" dirty="0"/>
              <a:t>Multipurpose Internet Mail Extensions or MIME type</a:t>
            </a:r>
            <a:r>
              <a:rPr lang="en-IN" dirty="0"/>
              <a:t>) is a standard that indicates the nature and format of a document, file, or assortment of bytes. </a:t>
            </a:r>
          </a:p>
          <a:p>
            <a:endParaRPr lang="en-IN" dirty="0"/>
          </a:p>
          <a:p>
            <a:r>
              <a:rPr lang="en-US" altLang="en-US" dirty="0"/>
              <a:t>Browsers use the MIME type, to determine how to process a URL, and not the file extension. </a:t>
            </a:r>
          </a:p>
          <a:p>
            <a:endParaRPr lang="en-US" altLang="en-US" dirty="0"/>
          </a:p>
          <a:p>
            <a:r>
              <a:rPr lang="en-US" altLang="en-US" dirty="0"/>
              <a:t>So it's important that web servers send the correct MIME type in the response's </a:t>
            </a:r>
            <a:r>
              <a:rPr lang="en-US" altLang="en-US" b="1" dirty="0"/>
              <a:t>Content-Type</a:t>
            </a:r>
            <a:r>
              <a:rPr lang="en-US" altLang="en-US" dirty="0"/>
              <a:t> header. </a:t>
            </a:r>
          </a:p>
          <a:p>
            <a:endParaRPr lang="en-US" altLang="en-US" dirty="0"/>
          </a:p>
          <a:p>
            <a:r>
              <a:rPr lang="en-US" altLang="en-US" dirty="0"/>
              <a:t>If this is not correctly configured, browsers are likely to misinterpret the contents of files and sites will not work correctly, and downloaded files may be mishandled. </a:t>
            </a:r>
          </a:p>
          <a:p>
            <a:endParaRPr lang="en-IN" dirty="0"/>
          </a:p>
          <a:p>
            <a:endParaRPr lang="en-IN" dirty="0"/>
          </a:p>
          <a:p>
            <a:endParaRPr lang="en-IN" dirty="0"/>
          </a:p>
        </p:txBody>
      </p:sp>
      <p:sp>
        <p:nvSpPr>
          <p:cNvPr id="5" name="Footer Placeholder 4"/>
          <p:cNvSpPr>
            <a:spLocks noGrp="1"/>
          </p:cNvSpPr>
          <p:nvPr>
            <p:ph type="ftr" sz="quarter" idx="11"/>
          </p:nvPr>
        </p:nvSpPr>
        <p:spPr/>
        <p:txBody>
          <a:bodyPr/>
          <a:lstStyle/>
          <a:p>
            <a:r>
              <a:rPr lang="en-IN" smtClean="0"/>
              <a:t>veena suresh,PESU</a:t>
            </a:r>
            <a:endParaRPr lang="en-IN"/>
          </a:p>
        </p:txBody>
      </p:sp>
      <p:sp>
        <p:nvSpPr>
          <p:cNvPr id="4" name="Rectangle 1">
            <a:extLst>
              <a:ext uri="{FF2B5EF4-FFF2-40B4-BE49-F238E27FC236}">
                <a16:creationId xmlns="" xmlns:a16="http://schemas.microsoft.com/office/drawing/2014/main" id="{2CE19F84-D527-4E7F-81A8-64FAE0B509F3}"/>
              </a:ext>
            </a:extLst>
          </p:cNvPr>
          <p:cNvSpPr>
            <a:spLocks noChangeArrowheads="1"/>
          </p:cNvSpPr>
          <p:nvPr/>
        </p:nvSpPr>
        <p:spPr bwMode="auto">
          <a:xfrm>
            <a:off x="0" y="-138499"/>
            <a:ext cx="65" cy="276999"/>
          </a:xfrm>
          <a:prstGeom prst="rect">
            <a:avLst/>
          </a:prstGeom>
          <a:solidFill>
            <a:srgbClr val="FFE7E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2526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2DFEC5-BCF4-4482-A9DD-742E8C9BC0D3}"/>
              </a:ext>
            </a:extLst>
          </p:cNvPr>
          <p:cNvSpPr>
            <a:spLocks noGrp="1"/>
          </p:cNvSpPr>
          <p:nvPr>
            <p:ph type="title"/>
          </p:nvPr>
        </p:nvSpPr>
        <p:spPr>
          <a:xfrm>
            <a:off x="677334" y="609600"/>
            <a:ext cx="8596668" cy="766439"/>
          </a:xfrm>
        </p:spPr>
        <p:txBody>
          <a:bodyPr>
            <a:normAutofit/>
          </a:bodyPr>
          <a:lstStyle/>
          <a:p>
            <a:r>
              <a:rPr lang="en-IN" b="1" dirty="0"/>
              <a:t>Structure of a MIME type</a:t>
            </a:r>
            <a:endParaRPr lang="en-IN" dirty="0"/>
          </a:p>
        </p:txBody>
      </p:sp>
      <p:sp>
        <p:nvSpPr>
          <p:cNvPr id="3" name="Content Placeholder 2">
            <a:extLst>
              <a:ext uri="{FF2B5EF4-FFF2-40B4-BE49-F238E27FC236}">
                <a16:creationId xmlns="" xmlns:a16="http://schemas.microsoft.com/office/drawing/2014/main" id="{1CDD4FC9-624B-4F78-ADF8-9BD336BDAD49}"/>
              </a:ext>
            </a:extLst>
          </p:cNvPr>
          <p:cNvSpPr>
            <a:spLocks noGrp="1"/>
          </p:cNvSpPr>
          <p:nvPr>
            <p:ph idx="1"/>
          </p:nvPr>
        </p:nvSpPr>
        <p:spPr>
          <a:xfrm>
            <a:off x="677334" y="1508761"/>
            <a:ext cx="8596668" cy="4654296"/>
          </a:xfrm>
        </p:spPr>
        <p:txBody>
          <a:bodyPr>
            <a:normAutofit fontScale="92500" lnSpcReduction="20000"/>
          </a:bodyPr>
          <a:lstStyle/>
          <a:p>
            <a:r>
              <a:rPr lang="en-US" altLang="en-US" dirty="0">
                <a:solidFill>
                  <a:srgbClr val="333333"/>
                </a:solidFill>
                <a:latin typeface="Arial" panose="020B0604020202020204" pitchFamily="34" charset="0"/>
                <a:cs typeface="Arial" panose="020B0604020202020204" pitchFamily="34" charset="0"/>
              </a:rPr>
              <a:t>The simplest MIME type consists of a </a:t>
            </a:r>
            <a:r>
              <a:rPr lang="en-US" altLang="en-US" b="1" i="1" dirty="0">
                <a:solidFill>
                  <a:srgbClr val="333333"/>
                </a:solidFill>
                <a:latin typeface="Arial" panose="020B0604020202020204" pitchFamily="34" charset="0"/>
                <a:cs typeface="Arial" panose="020B0604020202020204" pitchFamily="34" charset="0"/>
              </a:rPr>
              <a:t>type</a:t>
            </a:r>
            <a:r>
              <a:rPr lang="en-US" altLang="en-US" dirty="0">
                <a:solidFill>
                  <a:srgbClr val="333333"/>
                </a:solidFill>
                <a:latin typeface="Arial" panose="020B0604020202020204" pitchFamily="34" charset="0"/>
                <a:cs typeface="Arial" panose="020B0604020202020204" pitchFamily="34" charset="0"/>
              </a:rPr>
              <a:t> and a </a:t>
            </a:r>
            <a:r>
              <a:rPr lang="en-US" altLang="en-US" b="1" i="1" dirty="0">
                <a:solidFill>
                  <a:srgbClr val="333333"/>
                </a:solidFill>
                <a:latin typeface="Arial" panose="020B0604020202020204" pitchFamily="34" charset="0"/>
                <a:cs typeface="Arial" panose="020B0604020202020204" pitchFamily="34" charset="0"/>
              </a:rPr>
              <a:t>subtype</a:t>
            </a:r>
            <a:r>
              <a:rPr lang="en-US" altLang="en-US" dirty="0">
                <a:solidFill>
                  <a:srgbClr val="333333"/>
                </a:solidFill>
                <a:latin typeface="Arial" panose="020B0604020202020204" pitchFamily="34" charset="0"/>
                <a:cs typeface="Arial" panose="020B0604020202020204" pitchFamily="34" charset="0"/>
              </a:rPr>
              <a:t>; these are each strings which, when concatenated with a slash (</a:t>
            </a:r>
            <a:r>
              <a:rPr lang="en-US" altLang="en-US" dirty="0">
                <a:solidFill>
                  <a:srgbClr val="333333"/>
                </a:solidFill>
                <a:latin typeface="Consolas" panose="020B0609020204030204" pitchFamily="49" charset="0"/>
              </a:rPr>
              <a:t>/</a:t>
            </a:r>
            <a:r>
              <a:rPr lang="en-US" altLang="en-US" dirty="0">
                <a:solidFill>
                  <a:srgbClr val="333333"/>
                </a:solidFill>
                <a:latin typeface="Arial" panose="020B0604020202020204" pitchFamily="34" charset="0"/>
                <a:cs typeface="Arial" panose="020B0604020202020204" pitchFamily="34" charset="0"/>
              </a:rPr>
              <a:t>) between them, comprise a MIME type. </a:t>
            </a:r>
            <a:r>
              <a:rPr lang="en-US" altLang="en-US" b="1" dirty="0">
                <a:solidFill>
                  <a:srgbClr val="333333"/>
                </a:solidFill>
                <a:latin typeface="Arial" panose="020B0604020202020204" pitchFamily="34" charset="0"/>
                <a:cs typeface="Arial" panose="020B0604020202020204" pitchFamily="34" charset="0"/>
              </a:rPr>
              <a:t>No whitespace is allowed in a MIME type</a:t>
            </a:r>
            <a:r>
              <a:rPr lang="en-US" altLang="en-US" dirty="0">
                <a:solidFill>
                  <a:srgbClr val="333333"/>
                </a:solidFill>
                <a:latin typeface="Arial" panose="020B0604020202020204" pitchFamily="34" charset="0"/>
                <a:cs typeface="Arial" panose="020B0604020202020204" pitchFamily="34" charset="0"/>
              </a:rPr>
              <a:t>:</a:t>
            </a:r>
            <a:r>
              <a:rPr lang="en-US" altLang="en-US" sz="1050" dirty="0">
                <a:solidFill>
                  <a:schemeClr val="tx1"/>
                </a:solidFill>
              </a:rPr>
              <a:t> </a:t>
            </a:r>
          </a:p>
          <a:p>
            <a:endParaRPr lang="en-US" altLang="en-US" sz="1050" dirty="0">
              <a:solidFill>
                <a:schemeClr val="tx1"/>
              </a:solidFill>
              <a:latin typeface="Arial" panose="020B0604020202020204" pitchFamily="34" charset="0"/>
            </a:endParaRPr>
          </a:p>
          <a:p>
            <a:pPr marL="0" indent="0">
              <a:buNone/>
            </a:pPr>
            <a:r>
              <a:rPr lang="en-US" altLang="en-US" sz="2800" i="1" dirty="0">
                <a:solidFill>
                  <a:srgbClr val="333333"/>
                </a:solidFill>
                <a:latin typeface="Consolas" panose="020B0609020204030204" pitchFamily="49" charset="0"/>
              </a:rPr>
              <a:t>	type</a:t>
            </a:r>
            <a:r>
              <a:rPr lang="en-US" altLang="en-US" sz="2800" dirty="0">
                <a:solidFill>
                  <a:srgbClr val="333333"/>
                </a:solidFill>
                <a:latin typeface="Consolas" panose="020B0609020204030204" pitchFamily="49" charset="0"/>
              </a:rPr>
              <a:t>/</a:t>
            </a:r>
            <a:r>
              <a:rPr lang="en-US" altLang="en-US" sz="2800" i="1" dirty="0">
                <a:solidFill>
                  <a:srgbClr val="333333"/>
                </a:solidFill>
                <a:latin typeface="Consolas" panose="020B0609020204030204" pitchFamily="49" charset="0"/>
              </a:rPr>
              <a:t>subtype</a:t>
            </a:r>
            <a:r>
              <a:rPr lang="en-US" altLang="en-US" sz="1400" dirty="0">
                <a:solidFill>
                  <a:schemeClr val="tx1"/>
                </a:solidFill>
              </a:rPr>
              <a:t> </a:t>
            </a:r>
          </a:p>
          <a:p>
            <a:pPr marL="0" indent="0">
              <a:buNone/>
            </a:pPr>
            <a:endParaRPr lang="en-US" altLang="en-US" sz="2000" dirty="0">
              <a:solidFill>
                <a:schemeClr val="tx1"/>
              </a:solidFill>
              <a:latin typeface="Arial" panose="020B0604020202020204" pitchFamily="34" charset="0"/>
            </a:endParaRPr>
          </a:p>
          <a:p>
            <a:r>
              <a:rPr lang="en-US" altLang="en-US" dirty="0">
                <a:solidFill>
                  <a:srgbClr val="333333"/>
                </a:solidFill>
                <a:latin typeface="Arial" panose="020B0604020202020204" pitchFamily="34" charset="0"/>
                <a:cs typeface="Arial" panose="020B0604020202020204" pitchFamily="34" charset="0"/>
              </a:rPr>
              <a:t>The </a:t>
            </a:r>
            <a:r>
              <a:rPr lang="en-US" altLang="en-US" b="1" i="1" dirty="0">
                <a:solidFill>
                  <a:srgbClr val="333333"/>
                </a:solidFill>
                <a:latin typeface="Arial" panose="020B0604020202020204" pitchFamily="34" charset="0"/>
                <a:cs typeface="Arial" panose="020B0604020202020204" pitchFamily="34" charset="0"/>
              </a:rPr>
              <a:t>type</a:t>
            </a:r>
            <a:r>
              <a:rPr lang="en-US" altLang="en-US" dirty="0">
                <a:solidFill>
                  <a:srgbClr val="333333"/>
                </a:solidFill>
                <a:latin typeface="Arial" panose="020B0604020202020204" pitchFamily="34" charset="0"/>
                <a:cs typeface="Arial" panose="020B0604020202020204" pitchFamily="34" charset="0"/>
              </a:rPr>
              <a:t> represents the general category into which the data type falls, such as </a:t>
            </a:r>
            <a:r>
              <a:rPr lang="en-US" altLang="en-US" dirty="0">
                <a:solidFill>
                  <a:srgbClr val="333333"/>
                </a:solidFill>
                <a:latin typeface="Consolas" panose="020B0609020204030204" pitchFamily="49" charset="0"/>
              </a:rPr>
              <a:t>video</a:t>
            </a:r>
            <a:r>
              <a:rPr lang="en-US" altLang="en-US" dirty="0">
                <a:solidFill>
                  <a:srgbClr val="333333"/>
                </a:solidFill>
                <a:latin typeface="Arial" panose="020B0604020202020204" pitchFamily="34" charset="0"/>
                <a:cs typeface="Arial" panose="020B0604020202020204" pitchFamily="34" charset="0"/>
              </a:rPr>
              <a:t> or </a:t>
            </a:r>
            <a:r>
              <a:rPr lang="en-US" altLang="en-US" dirty="0">
                <a:solidFill>
                  <a:srgbClr val="333333"/>
                </a:solidFill>
                <a:latin typeface="Consolas" panose="020B0609020204030204" pitchFamily="49" charset="0"/>
              </a:rPr>
              <a:t>text</a:t>
            </a:r>
            <a:r>
              <a:rPr lang="en-US" altLang="en-US" dirty="0">
                <a:solidFill>
                  <a:srgbClr val="333333"/>
                </a:solidFill>
                <a:latin typeface="Arial" panose="020B0604020202020204" pitchFamily="34" charset="0"/>
                <a:cs typeface="Arial" panose="020B0604020202020204" pitchFamily="34" charset="0"/>
              </a:rPr>
              <a:t>. </a:t>
            </a:r>
          </a:p>
          <a:p>
            <a:endParaRPr lang="en-US" altLang="en-US" dirty="0">
              <a:solidFill>
                <a:srgbClr val="333333"/>
              </a:solidFill>
              <a:latin typeface="Arial" panose="020B0604020202020204" pitchFamily="34" charset="0"/>
              <a:cs typeface="Arial" panose="020B0604020202020204" pitchFamily="34" charset="0"/>
            </a:endParaRPr>
          </a:p>
          <a:p>
            <a:r>
              <a:rPr lang="en-US" altLang="en-US" dirty="0">
                <a:solidFill>
                  <a:srgbClr val="333333"/>
                </a:solidFill>
                <a:latin typeface="Arial" panose="020B0604020202020204" pitchFamily="34" charset="0"/>
                <a:cs typeface="Arial" panose="020B0604020202020204" pitchFamily="34" charset="0"/>
              </a:rPr>
              <a:t>The </a:t>
            </a:r>
            <a:r>
              <a:rPr lang="en-US" altLang="en-US" b="1" i="1" dirty="0">
                <a:solidFill>
                  <a:srgbClr val="333333"/>
                </a:solidFill>
                <a:latin typeface="Arial" panose="020B0604020202020204" pitchFamily="34" charset="0"/>
                <a:cs typeface="Arial" panose="020B0604020202020204" pitchFamily="34" charset="0"/>
              </a:rPr>
              <a:t>subtype</a:t>
            </a:r>
            <a:r>
              <a:rPr lang="en-US" altLang="en-US" dirty="0">
                <a:solidFill>
                  <a:srgbClr val="333333"/>
                </a:solidFill>
                <a:latin typeface="Arial" panose="020B0604020202020204" pitchFamily="34" charset="0"/>
                <a:cs typeface="Arial" panose="020B0604020202020204" pitchFamily="34" charset="0"/>
              </a:rPr>
              <a:t> identifies the exact kind of data of the specified type the MIME type represents. </a:t>
            </a:r>
          </a:p>
          <a:p>
            <a:endParaRPr lang="en-US" altLang="en-US" dirty="0">
              <a:solidFill>
                <a:srgbClr val="333333"/>
              </a:solidFill>
              <a:latin typeface="Arial" panose="020B0604020202020204" pitchFamily="34" charset="0"/>
              <a:cs typeface="Arial" panose="020B0604020202020204" pitchFamily="34" charset="0"/>
            </a:endParaRPr>
          </a:p>
          <a:p>
            <a:r>
              <a:rPr lang="en-US" altLang="en-US" b="1" dirty="0">
                <a:solidFill>
                  <a:srgbClr val="333333"/>
                </a:solidFill>
                <a:latin typeface="Arial" panose="020B0604020202020204" pitchFamily="34" charset="0"/>
                <a:cs typeface="Arial" panose="020B0604020202020204" pitchFamily="34" charset="0"/>
              </a:rPr>
              <a:t>For example, </a:t>
            </a:r>
            <a:r>
              <a:rPr lang="en-US" altLang="en-US" dirty="0">
                <a:solidFill>
                  <a:srgbClr val="333333"/>
                </a:solidFill>
                <a:latin typeface="Arial" panose="020B0604020202020204" pitchFamily="34" charset="0"/>
                <a:cs typeface="Arial" panose="020B0604020202020204" pitchFamily="34" charset="0"/>
              </a:rPr>
              <a:t>for the MIME type </a:t>
            </a:r>
            <a:r>
              <a:rPr lang="en-US" altLang="en-US" dirty="0">
                <a:solidFill>
                  <a:srgbClr val="333333"/>
                </a:solidFill>
                <a:latin typeface="Consolas" panose="020B0609020204030204" pitchFamily="49" charset="0"/>
              </a:rPr>
              <a:t>text</a:t>
            </a:r>
            <a:r>
              <a:rPr lang="en-US" altLang="en-US" dirty="0">
                <a:solidFill>
                  <a:srgbClr val="333333"/>
                </a:solidFill>
                <a:latin typeface="Arial" panose="020B0604020202020204" pitchFamily="34" charset="0"/>
                <a:cs typeface="Arial" panose="020B0604020202020204" pitchFamily="34" charset="0"/>
              </a:rPr>
              <a:t>, the subtype might be </a:t>
            </a:r>
            <a:r>
              <a:rPr lang="en-US" altLang="en-US" dirty="0">
                <a:solidFill>
                  <a:srgbClr val="333333"/>
                </a:solidFill>
                <a:latin typeface="Consolas" panose="020B0609020204030204" pitchFamily="49" charset="0"/>
              </a:rPr>
              <a:t>plain</a:t>
            </a:r>
            <a:r>
              <a:rPr lang="en-US" altLang="en-US" dirty="0">
                <a:solidFill>
                  <a:srgbClr val="333333"/>
                </a:solidFill>
                <a:latin typeface="Arial" panose="020B0604020202020204" pitchFamily="34" charset="0"/>
                <a:cs typeface="Arial" panose="020B0604020202020204" pitchFamily="34" charset="0"/>
              </a:rPr>
              <a:t> (plain text)</a:t>
            </a:r>
            <a:r>
              <a:rPr lang="en-US" altLang="en-US" sz="1050" dirty="0">
                <a:solidFill>
                  <a:schemeClr val="tx1"/>
                </a:solidFill>
              </a:rPr>
              <a:t> </a:t>
            </a:r>
            <a:endParaRPr lang="en-US" altLang="en-US" dirty="0">
              <a:solidFill>
                <a:srgbClr val="333333"/>
              </a:solidFill>
              <a:latin typeface="Arial" panose="020B0604020202020204" pitchFamily="34" charset="0"/>
              <a:cs typeface="Arial" panose="020B0604020202020204" pitchFamily="34" charset="0"/>
            </a:endParaRPr>
          </a:p>
          <a:p>
            <a:endParaRPr lang="en-IN" dirty="0"/>
          </a:p>
        </p:txBody>
      </p:sp>
      <p:sp>
        <p:nvSpPr>
          <p:cNvPr id="4" name="Footer Placeholder 3"/>
          <p:cNvSpPr>
            <a:spLocks noGrp="1"/>
          </p:cNvSpPr>
          <p:nvPr>
            <p:ph type="ftr" sz="quarter" idx="11"/>
          </p:nvPr>
        </p:nvSpPr>
        <p:spPr/>
        <p:txBody>
          <a:bodyPr/>
          <a:lstStyle/>
          <a:p>
            <a:r>
              <a:rPr lang="en-IN" smtClean="0"/>
              <a:t>veena suresh,PESU</a:t>
            </a:r>
            <a:endParaRPr lang="en-IN"/>
          </a:p>
        </p:txBody>
      </p:sp>
      <p:sp>
        <p:nvSpPr>
          <p:cNvPr id="5" name="Rectangle 2">
            <a:extLst>
              <a:ext uri="{FF2B5EF4-FFF2-40B4-BE49-F238E27FC236}">
                <a16:creationId xmlns="" xmlns:a16="http://schemas.microsoft.com/office/drawing/2014/main" id="{1EAB1D58-196F-454A-891D-244343771ADB}"/>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 xmlns:a16="http://schemas.microsoft.com/office/drawing/2014/main" id="{000AC940-9D75-44C4-BAFE-45721D87484F}"/>
              </a:ext>
            </a:extLst>
          </p:cNvPr>
          <p:cNvSpPr>
            <a:spLocks noChangeArrowheads="1"/>
          </p:cNvSpPr>
          <p:nvPr/>
        </p:nvSpPr>
        <p:spPr bwMode="auto">
          <a:xfrm>
            <a:off x="0" y="90100"/>
            <a:ext cx="65" cy="27699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 xmlns:a16="http://schemas.microsoft.com/office/drawing/2014/main" id="{878C26BF-184F-49F9-A5EB-591C35B71A05}"/>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22335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4F09EDF-BAC1-4233-AA8E-B48063DA0AB1}"/>
              </a:ext>
            </a:extLst>
          </p:cNvPr>
          <p:cNvSpPr>
            <a:spLocks noGrp="1"/>
          </p:cNvSpPr>
          <p:nvPr>
            <p:ph idx="1"/>
          </p:nvPr>
        </p:nvSpPr>
        <p:spPr>
          <a:xfrm>
            <a:off x="677334" y="852256"/>
            <a:ext cx="8596668" cy="5228947"/>
          </a:xfrm>
        </p:spPr>
        <p:txBody>
          <a:bodyPr>
            <a:normAutofit/>
          </a:bodyPr>
          <a:lstStyle/>
          <a:p>
            <a:r>
              <a:rPr lang="en-IN" dirty="0"/>
              <a:t>Each type has its own set of possible subtypes, and a MIME type always has both a type and a subtype, never just one or the other.</a:t>
            </a:r>
          </a:p>
          <a:p>
            <a:endParaRPr lang="en-IN" dirty="0"/>
          </a:p>
          <a:p>
            <a:r>
              <a:rPr lang="en-IN" dirty="0"/>
              <a:t>An optional </a:t>
            </a:r>
            <a:r>
              <a:rPr lang="en-IN" b="1" dirty="0"/>
              <a:t>parameter</a:t>
            </a:r>
            <a:r>
              <a:rPr lang="en-IN" dirty="0"/>
              <a:t> can be added to provide additional details:</a:t>
            </a:r>
          </a:p>
          <a:p>
            <a:endParaRPr lang="en-IN" dirty="0"/>
          </a:p>
          <a:p>
            <a:pPr marL="0" indent="0">
              <a:buNone/>
            </a:pPr>
            <a:r>
              <a:rPr lang="en-US" altLang="en-US" i="1" dirty="0">
                <a:solidFill>
                  <a:srgbClr val="333333"/>
                </a:solidFill>
                <a:latin typeface="Consolas" panose="020B0609020204030204" pitchFamily="49" charset="0"/>
              </a:rPr>
              <a:t>		</a:t>
            </a:r>
            <a:r>
              <a:rPr lang="en-US" altLang="en-US" sz="2400" i="1" dirty="0">
                <a:solidFill>
                  <a:srgbClr val="333333"/>
                </a:solidFill>
                <a:latin typeface="Consolas" panose="020B0609020204030204" pitchFamily="49" charset="0"/>
              </a:rPr>
              <a:t>type</a:t>
            </a:r>
            <a:r>
              <a:rPr lang="en-US" altLang="en-US" sz="2400" dirty="0">
                <a:solidFill>
                  <a:srgbClr val="333333"/>
                </a:solidFill>
                <a:latin typeface="Consolas" panose="020B0609020204030204" pitchFamily="49" charset="0"/>
              </a:rPr>
              <a:t>/</a:t>
            </a:r>
            <a:r>
              <a:rPr lang="en-US" altLang="en-US" sz="2400" i="1" dirty="0" err="1">
                <a:solidFill>
                  <a:srgbClr val="333333"/>
                </a:solidFill>
                <a:latin typeface="Consolas" panose="020B0609020204030204" pitchFamily="49" charset="0"/>
              </a:rPr>
              <a:t>subtype</a:t>
            </a:r>
            <a:r>
              <a:rPr lang="en-US" altLang="en-US" sz="2400" dirty="0" err="1">
                <a:solidFill>
                  <a:srgbClr val="333333"/>
                </a:solidFill>
                <a:latin typeface="Consolas" panose="020B0609020204030204" pitchFamily="49" charset="0"/>
              </a:rPr>
              <a:t>;</a:t>
            </a:r>
            <a:r>
              <a:rPr lang="en-US" altLang="en-US" sz="2400" i="1" dirty="0" err="1">
                <a:solidFill>
                  <a:srgbClr val="333333"/>
                </a:solidFill>
                <a:latin typeface="Consolas" panose="020B0609020204030204" pitchFamily="49" charset="0"/>
              </a:rPr>
              <a:t>parameter</a:t>
            </a:r>
            <a:r>
              <a:rPr lang="en-US" altLang="en-US" sz="2400" dirty="0">
                <a:solidFill>
                  <a:srgbClr val="333333"/>
                </a:solidFill>
                <a:latin typeface="Consolas" panose="020B0609020204030204" pitchFamily="49" charset="0"/>
              </a:rPr>
              <a:t>=</a:t>
            </a:r>
            <a:r>
              <a:rPr lang="en-US" altLang="en-US" sz="2400" i="1" dirty="0">
                <a:solidFill>
                  <a:srgbClr val="333333"/>
                </a:solidFill>
                <a:latin typeface="Consolas" panose="020B0609020204030204" pitchFamily="49" charset="0"/>
              </a:rPr>
              <a:t>value</a:t>
            </a:r>
            <a:r>
              <a:rPr lang="en-US" altLang="en-US" sz="1050" dirty="0">
                <a:solidFill>
                  <a:schemeClr val="tx1"/>
                </a:solidFill>
              </a:rPr>
              <a:t/>
            </a:r>
            <a:br>
              <a:rPr lang="en-US" altLang="en-US" sz="1050" dirty="0">
                <a:solidFill>
                  <a:schemeClr val="tx1"/>
                </a:solidFill>
              </a:rPr>
            </a:br>
            <a:endParaRPr lang="en-US" altLang="en-US" sz="2800" dirty="0">
              <a:solidFill>
                <a:schemeClr val="tx1"/>
              </a:solidFill>
              <a:latin typeface="Arial" panose="020B0604020202020204" pitchFamily="34" charset="0"/>
            </a:endParaRPr>
          </a:p>
          <a:p>
            <a:r>
              <a:rPr lang="en-US" altLang="en-US" dirty="0">
                <a:solidFill>
                  <a:srgbClr val="333333"/>
                </a:solidFill>
                <a:latin typeface="Arial" panose="020B0604020202020204" pitchFamily="34" charset="0"/>
                <a:cs typeface="Arial" panose="020B0604020202020204" pitchFamily="34" charset="0"/>
              </a:rPr>
              <a:t>For example, for any MIME type whose main type is </a:t>
            </a:r>
            <a:r>
              <a:rPr lang="en-US" altLang="en-US" dirty="0">
                <a:solidFill>
                  <a:srgbClr val="333333"/>
                </a:solidFill>
                <a:latin typeface="Consolas" panose="020B0609020204030204" pitchFamily="49" charset="0"/>
              </a:rPr>
              <a:t>text</a:t>
            </a:r>
            <a:r>
              <a:rPr lang="en-US" altLang="en-US" dirty="0">
                <a:solidFill>
                  <a:srgbClr val="333333"/>
                </a:solidFill>
                <a:latin typeface="Arial" panose="020B0604020202020204" pitchFamily="34" charset="0"/>
                <a:cs typeface="Arial" panose="020B0604020202020204" pitchFamily="34" charset="0"/>
              </a:rPr>
              <a:t>, the optional </a:t>
            </a:r>
            <a:r>
              <a:rPr lang="en-US" altLang="en-US" b="1" dirty="0">
                <a:solidFill>
                  <a:srgbClr val="333333"/>
                </a:solidFill>
                <a:latin typeface="Consolas" panose="020B0609020204030204" pitchFamily="49" charset="0"/>
              </a:rPr>
              <a:t>charset</a:t>
            </a:r>
            <a:r>
              <a:rPr lang="en-US" altLang="en-US" dirty="0">
                <a:solidFill>
                  <a:srgbClr val="333333"/>
                </a:solidFill>
                <a:latin typeface="Arial" panose="020B0604020202020204" pitchFamily="34" charset="0"/>
                <a:cs typeface="Arial" panose="020B0604020202020204" pitchFamily="34" charset="0"/>
              </a:rPr>
              <a:t> parameter can be used to specify the character set used for the characters in the data.</a:t>
            </a:r>
          </a:p>
          <a:p>
            <a:endParaRPr lang="en-US" altLang="en-US" dirty="0">
              <a:solidFill>
                <a:srgbClr val="333333"/>
              </a:solidFill>
              <a:latin typeface="Arial" panose="020B0604020202020204" pitchFamily="34" charset="0"/>
              <a:cs typeface="Arial" panose="020B0604020202020204" pitchFamily="34" charset="0"/>
            </a:endParaRPr>
          </a:p>
          <a:p>
            <a:endParaRPr lang="en-IN" dirty="0"/>
          </a:p>
        </p:txBody>
      </p:sp>
      <p:sp>
        <p:nvSpPr>
          <p:cNvPr id="2" name="Footer Placeholder 1"/>
          <p:cNvSpPr>
            <a:spLocks noGrp="1"/>
          </p:cNvSpPr>
          <p:nvPr>
            <p:ph type="ftr" sz="quarter" idx="11"/>
          </p:nvPr>
        </p:nvSpPr>
        <p:spPr/>
        <p:txBody>
          <a:bodyPr/>
          <a:lstStyle/>
          <a:p>
            <a:r>
              <a:rPr lang="en-IN" smtClean="0"/>
              <a:t>veena suresh,PESU</a:t>
            </a:r>
            <a:endParaRPr lang="en-IN"/>
          </a:p>
        </p:txBody>
      </p:sp>
      <p:sp>
        <p:nvSpPr>
          <p:cNvPr id="4" name="Rectangle 1">
            <a:extLst>
              <a:ext uri="{FF2B5EF4-FFF2-40B4-BE49-F238E27FC236}">
                <a16:creationId xmlns="" xmlns:a16="http://schemas.microsoft.com/office/drawing/2014/main" id="{2AC43D15-AC1B-488A-A8BD-313E16CF3809}"/>
              </a:ext>
            </a:extLst>
          </p:cNvPr>
          <p:cNvSpPr>
            <a:spLocks noChangeArrowheads="1"/>
          </p:cNvSpPr>
          <p:nvPr/>
        </p:nvSpPr>
        <p:spPr bwMode="auto">
          <a:xfrm>
            <a:off x="0" y="90100"/>
            <a:ext cx="65" cy="27699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 xmlns:a16="http://schemas.microsoft.com/office/drawing/2014/main" id="{4697C948-497F-40F6-A54C-B4FD0AAAAB2E}"/>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7927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4AF4B80-E777-4BC7-82B0-97E0050BEE05}"/>
              </a:ext>
            </a:extLst>
          </p:cNvPr>
          <p:cNvSpPr>
            <a:spLocks noGrp="1"/>
          </p:cNvSpPr>
          <p:nvPr>
            <p:ph idx="1"/>
          </p:nvPr>
        </p:nvSpPr>
        <p:spPr>
          <a:xfrm>
            <a:off x="677334" y="932155"/>
            <a:ext cx="8596668" cy="5109207"/>
          </a:xfrm>
        </p:spPr>
        <p:txBody>
          <a:bodyPr>
            <a:normAutofit/>
          </a:bodyPr>
          <a:lstStyle/>
          <a:p>
            <a:r>
              <a:rPr lang="en-US" altLang="en-US" dirty="0">
                <a:solidFill>
                  <a:srgbClr val="333333"/>
                </a:solidFill>
                <a:latin typeface="Arial" panose="020B0604020202020204" pitchFamily="34" charset="0"/>
                <a:cs typeface="Arial" panose="020B0604020202020204" pitchFamily="34" charset="0"/>
              </a:rPr>
              <a:t>If no </a:t>
            </a:r>
            <a:r>
              <a:rPr lang="en-US" altLang="en-US" dirty="0">
                <a:solidFill>
                  <a:srgbClr val="333333"/>
                </a:solidFill>
                <a:latin typeface="Consolas" panose="020B0609020204030204" pitchFamily="49" charset="0"/>
              </a:rPr>
              <a:t>charset</a:t>
            </a:r>
            <a:r>
              <a:rPr lang="en-US" altLang="en-US" dirty="0">
                <a:solidFill>
                  <a:srgbClr val="333333"/>
                </a:solidFill>
                <a:latin typeface="Arial" panose="020B0604020202020204" pitchFamily="34" charset="0"/>
                <a:cs typeface="Arial" panose="020B0604020202020204" pitchFamily="34" charset="0"/>
              </a:rPr>
              <a:t> is specified, the default is </a:t>
            </a:r>
            <a:r>
              <a:rPr lang="en-US" altLang="en-US" dirty="0">
                <a:solidFill>
                  <a:schemeClr val="tx1"/>
                </a:solidFill>
                <a:latin typeface="Arial" panose="020B0604020202020204" pitchFamily="34" charset="0"/>
                <a:cs typeface="Arial" panose="020B0604020202020204" pitchFamily="34" charset="0"/>
                <a:hlinkClick r:id="rId2" tooltip="ASCII: ASCII (American Standard Code for Information Interchange) is one of the most popular coding method used by computers for converting letters, numbers, punctuation and control codes into digital form. Since 2007, UTF-8 superseded it on the Web."/>
              </a:rPr>
              <a:t>ASCII</a:t>
            </a:r>
            <a:r>
              <a:rPr lang="en-US" altLang="en-US" dirty="0">
                <a:solidFill>
                  <a:srgbClr val="333333"/>
                </a:solidFill>
                <a:latin typeface="Arial" panose="020B0604020202020204" pitchFamily="34" charset="0"/>
                <a:cs typeface="Arial" panose="020B0604020202020204" pitchFamily="34" charset="0"/>
              </a:rPr>
              <a:t> (</a:t>
            </a:r>
            <a:r>
              <a:rPr lang="en-US" altLang="en-US" dirty="0">
                <a:solidFill>
                  <a:srgbClr val="333333"/>
                </a:solidFill>
                <a:latin typeface="Consolas" panose="020B0609020204030204" pitchFamily="49" charset="0"/>
              </a:rPr>
              <a:t>US-ASCII</a:t>
            </a:r>
            <a:r>
              <a:rPr lang="en-US" altLang="en-US" dirty="0">
                <a:solidFill>
                  <a:srgbClr val="333333"/>
                </a:solidFill>
                <a:latin typeface="Arial" panose="020B0604020202020204" pitchFamily="34" charset="0"/>
                <a:cs typeface="Arial" panose="020B0604020202020204" pitchFamily="34" charset="0"/>
              </a:rPr>
              <a:t>) unless overridden by the </a:t>
            </a:r>
            <a:r>
              <a:rPr lang="en-US" altLang="en-US" dirty="0">
                <a:solidFill>
                  <a:schemeClr val="tx1"/>
                </a:solidFill>
                <a:latin typeface="Arial" panose="020B0604020202020204" pitchFamily="34" charset="0"/>
                <a:cs typeface="Arial" panose="020B0604020202020204" pitchFamily="34" charset="0"/>
                <a:hlinkClick r:id="rId3" tooltip="user agent's: A user agent is a computer program representing a person, for example, a browser in a Web context."/>
              </a:rPr>
              <a:t>user agent's</a:t>
            </a:r>
            <a:r>
              <a:rPr lang="en-US" altLang="en-US" dirty="0">
                <a:solidFill>
                  <a:srgbClr val="333333"/>
                </a:solidFill>
                <a:latin typeface="Arial" panose="020B0604020202020204" pitchFamily="34" charset="0"/>
                <a:cs typeface="Arial" panose="020B0604020202020204" pitchFamily="34" charset="0"/>
              </a:rPr>
              <a:t> settings. To specify a UTF-8 text file, the </a:t>
            </a:r>
          </a:p>
          <a:p>
            <a:endParaRPr lang="en-US" altLang="en-US" dirty="0">
              <a:solidFill>
                <a:srgbClr val="333333"/>
              </a:solidFill>
              <a:latin typeface="Arial" panose="020B0604020202020204" pitchFamily="34" charset="0"/>
              <a:cs typeface="Arial" panose="020B0604020202020204" pitchFamily="34" charset="0"/>
            </a:endParaRPr>
          </a:p>
          <a:p>
            <a:r>
              <a:rPr lang="en-US" altLang="en-US" dirty="0">
                <a:solidFill>
                  <a:srgbClr val="333333"/>
                </a:solidFill>
                <a:latin typeface="Arial" panose="020B0604020202020204" pitchFamily="34" charset="0"/>
                <a:cs typeface="Arial" panose="020B0604020202020204" pitchFamily="34" charset="0"/>
              </a:rPr>
              <a:t>MIME type </a:t>
            </a:r>
            <a:r>
              <a:rPr lang="en-US" altLang="en-US" sz="2000" b="1" dirty="0">
                <a:solidFill>
                  <a:srgbClr val="333333"/>
                </a:solidFill>
                <a:latin typeface="Consolas" panose="020B0609020204030204" pitchFamily="49" charset="0"/>
              </a:rPr>
              <a:t>text/</a:t>
            </a:r>
            <a:r>
              <a:rPr lang="en-US" altLang="en-US" sz="2000" b="1" dirty="0" err="1">
                <a:solidFill>
                  <a:srgbClr val="333333"/>
                </a:solidFill>
                <a:latin typeface="Consolas" panose="020B0609020204030204" pitchFamily="49" charset="0"/>
              </a:rPr>
              <a:t>plain;charset</a:t>
            </a:r>
            <a:r>
              <a:rPr lang="en-US" altLang="en-US" sz="2000" b="1" dirty="0">
                <a:solidFill>
                  <a:srgbClr val="333333"/>
                </a:solidFill>
                <a:latin typeface="Consolas" panose="020B0609020204030204" pitchFamily="49" charset="0"/>
              </a:rPr>
              <a:t>=UTF-8</a:t>
            </a:r>
            <a:r>
              <a:rPr lang="en-US" altLang="en-US" dirty="0">
                <a:solidFill>
                  <a:srgbClr val="333333"/>
                </a:solidFill>
                <a:latin typeface="Arial" panose="020B0604020202020204" pitchFamily="34" charset="0"/>
                <a:cs typeface="Arial" panose="020B0604020202020204" pitchFamily="34" charset="0"/>
              </a:rPr>
              <a:t> is used.</a:t>
            </a:r>
            <a:r>
              <a:rPr lang="en-US" altLang="en-US" sz="1050" dirty="0">
                <a:solidFill>
                  <a:schemeClr val="tx1"/>
                </a:solidFill>
              </a:rPr>
              <a:t> </a:t>
            </a:r>
          </a:p>
          <a:p>
            <a:endParaRPr lang="en-US" altLang="en-US" sz="1050" dirty="0">
              <a:solidFill>
                <a:schemeClr val="tx1"/>
              </a:solidFill>
              <a:latin typeface="Arial" panose="020B0604020202020204" pitchFamily="34" charset="0"/>
            </a:endParaRPr>
          </a:p>
          <a:p>
            <a:r>
              <a:rPr lang="en-IN" dirty="0"/>
              <a:t>MIME types are case-insensitive but are traditionally written in lowercase, with the exception of parameter values, whose case may or may not have specific meaning.</a:t>
            </a:r>
            <a:endParaRPr lang="en-US" altLang="en-US" sz="2800" dirty="0">
              <a:solidFill>
                <a:schemeClr val="tx1"/>
              </a:solidFill>
              <a:latin typeface="Arial" panose="020B0604020202020204" pitchFamily="34" charset="0"/>
            </a:endParaRPr>
          </a:p>
          <a:p>
            <a:endParaRPr lang="en-IN" dirty="0"/>
          </a:p>
        </p:txBody>
      </p:sp>
      <p:sp>
        <p:nvSpPr>
          <p:cNvPr id="2" name="Footer Placeholder 1"/>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3051306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25E89C-B9A9-429D-BCE1-2B26992E46A9}"/>
              </a:ext>
            </a:extLst>
          </p:cNvPr>
          <p:cNvSpPr>
            <a:spLocks noGrp="1"/>
          </p:cNvSpPr>
          <p:nvPr>
            <p:ph type="title"/>
          </p:nvPr>
        </p:nvSpPr>
        <p:spPr>
          <a:xfrm>
            <a:off x="677334" y="609600"/>
            <a:ext cx="8596668" cy="864093"/>
          </a:xfrm>
        </p:spPr>
        <p:txBody>
          <a:bodyPr/>
          <a:lstStyle/>
          <a:p>
            <a:r>
              <a:rPr lang="en-IN" dirty="0"/>
              <a:t>Types</a:t>
            </a:r>
          </a:p>
        </p:txBody>
      </p:sp>
      <p:sp>
        <p:nvSpPr>
          <p:cNvPr id="3" name="Content Placeholder 2">
            <a:extLst>
              <a:ext uri="{FF2B5EF4-FFF2-40B4-BE49-F238E27FC236}">
                <a16:creationId xmlns="" xmlns:a16="http://schemas.microsoft.com/office/drawing/2014/main" id="{940E1D5E-F459-4671-9CD2-ECB968F00704}"/>
              </a:ext>
            </a:extLst>
          </p:cNvPr>
          <p:cNvSpPr>
            <a:spLocks noGrp="1"/>
          </p:cNvSpPr>
          <p:nvPr>
            <p:ph idx="1"/>
          </p:nvPr>
        </p:nvSpPr>
        <p:spPr>
          <a:xfrm>
            <a:off x="677334" y="1553593"/>
            <a:ext cx="8596668" cy="4487770"/>
          </a:xfrm>
        </p:spPr>
        <p:txBody>
          <a:bodyPr>
            <a:noAutofit/>
          </a:bodyPr>
          <a:lstStyle/>
          <a:p>
            <a:r>
              <a:rPr lang="en-IN" sz="2000" dirty="0"/>
              <a:t>There are two classes of type: </a:t>
            </a:r>
            <a:r>
              <a:rPr lang="en-IN" sz="2000" b="1" dirty="0"/>
              <a:t>discrete</a:t>
            </a:r>
            <a:r>
              <a:rPr lang="en-IN" sz="2000" dirty="0"/>
              <a:t> and </a:t>
            </a:r>
            <a:r>
              <a:rPr lang="en-IN" sz="2000" b="1" dirty="0"/>
              <a:t>multipart</a:t>
            </a:r>
            <a:r>
              <a:rPr lang="en-IN" sz="2000" dirty="0"/>
              <a:t>. </a:t>
            </a:r>
          </a:p>
          <a:p>
            <a:endParaRPr lang="en-IN" sz="2000" dirty="0"/>
          </a:p>
          <a:p>
            <a:r>
              <a:rPr lang="en-IN" sz="2000" dirty="0"/>
              <a:t>Discrete types are types which represent a single file or medium, such as a single text or music file, or a single video. </a:t>
            </a:r>
          </a:p>
          <a:p>
            <a:endParaRPr lang="en-IN" sz="2000" dirty="0"/>
          </a:p>
          <a:p>
            <a:r>
              <a:rPr lang="en-IN" sz="2000" dirty="0"/>
              <a:t>A multipart type is one which represents a document that's comprised of multiple component parts, each of which may have its own individual MIME type; or, a multipart type may encapsulate multiple files being sent together in one transaction. </a:t>
            </a:r>
          </a:p>
          <a:p>
            <a:endParaRPr lang="en-IN" sz="2000" dirty="0"/>
          </a:p>
          <a:p>
            <a:r>
              <a:rPr lang="en-IN" sz="2000" dirty="0"/>
              <a:t>For example, multipart MIME types are used when attaching </a:t>
            </a:r>
            <a:r>
              <a:rPr lang="en-IN" sz="2000" b="1" dirty="0"/>
              <a:t>multiple files to an email</a:t>
            </a:r>
            <a:r>
              <a:rPr lang="en-IN" sz="2000" dirty="0"/>
              <a:t>.</a:t>
            </a:r>
          </a:p>
        </p:txBody>
      </p:sp>
      <p:sp>
        <p:nvSpPr>
          <p:cNvPr id="4" name="Footer Placeholder 3"/>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1100257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89B472-E9BD-48DD-8480-9B0F6662DA96}"/>
              </a:ext>
            </a:extLst>
          </p:cNvPr>
          <p:cNvSpPr>
            <a:spLocks noGrp="1"/>
          </p:cNvSpPr>
          <p:nvPr>
            <p:ph type="title"/>
          </p:nvPr>
        </p:nvSpPr>
        <p:spPr>
          <a:xfrm>
            <a:off x="677334" y="609600"/>
            <a:ext cx="8596668" cy="819705"/>
          </a:xfrm>
        </p:spPr>
        <p:txBody>
          <a:bodyPr/>
          <a:lstStyle/>
          <a:p>
            <a:r>
              <a:rPr lang="en-IN" b="1" dirty="0"/>
              <a:t>Discrete types</a:t>
            </a:r>
            <a:endParaRPr lang="en-IN" dirty="0"/>
          </a:p>
        </p:txBody>
      </p:sp>
      <p:sp>
        <p:nvSpPr>
          <p:cNvPr id="3" name="Content Placeholder 2">
            <a:extLst>
              <a:ext uri="{FF2B5EF4-FFF2-40B4-BE49-F238E27FC236}">
                <a16:creationId xmlns="" xmlns:a16="http://schemas.microsoft.com/office/drawing/2014/main" id="{87F5A5D5-923A-4155-A485-91DAF8D79EF0}"/>
              </a:ext>
            </a:extLst>
          </p:cNvPr>
          <p:cNvSpPr>
            <a:spLocks noGrp="1"/>
          </p:cNvSpPr>
          <p:nvPr>
            <p:ph idx="1"/>
          </p:nvPr>
        </p:nvSpPr>
        <p:spPr>
          <a:xfrm>
            <a:off x="677334" y="1553593"/>
            <a:ext cx="8596668" cy="4487770"/>
          </a:xfrm>
        </p:spPr>
        <p:txBody>
          <a:bodyPr>
            <a:normAutofit fontScale="85000" lnSpcReduction="20000"/>
          </a:bodyPr>
          <a:lstStyle/>
          <a:p>
            <a:pPr marL="0" indent="0">
              <a:buNone/>
            </a:pPr>
            <a:r>
              <a:rPr lang="en-US" altLang="en-US" dirty="0">
                <a:solidFill>
                  <a:srgbClr val="333333"/>
                </a:solidFill>
                <a:latin typeface="Arial" panose="020B0604020202020204" pitchFamily="34" charset="0"/>
                <a:cs typeface="Arial" panose="020B0604020202020204" pitchFamily="34" charset="0"/>
              </a:rPr>
              <a:t>	</a:t>
            </a:r>
            <a:r>
              <a:rPr lang="en-US" altLang="en-US" sz="2200" b="1" dirty="0">
                <a:solidFill>
                  <a:srgbClr val="333333"/>
                </a:solidFill>
                <a:latin typeface="Arial" panose="020B0604020202020204" pitchFamily="34" charset="0"/>
                <a:cs typeface="Arial" panose="020B0604020202020204" pitchFamily="34" charset="0"/>
              </a:rPr>
              <a:t>application</a:t>
            </a:r>
          </a:p>
          <a:p>
            <a:pPr marL="0" indent="0">
              <a:buNone/>
            </a:pPr>
            <a:endParaRPr lang="en-US" altLang="en-US" sz="1000" b="1" dirty="0">
              <a:solidFill>
                <a:srgbClr val="333333"/>
              </a:solidFill>
              <a:latin typeface="Arial" panose="020B0604020202020204" pitchFamily="34" charset="0"/>
              <a:cs typeface="Arial" panose="020B0604020202020204" pitchFamily="34" charset="0"/>
            </a:endParaRPr>
          </a:p>
          <a:p>
            <a:r>
              <a:rPr lang="en-US" altLang="en-US" dirty="0">
                <a:solidFill>
                  <a:srgbClr val="333333"/>
                </a:solidFill>
                <a:latin typeface="Arial" panose="020B0604020202020204" pitchFamily="34" charset="0"/>
                <a:cs typeface="Arial" panose="020B0604020202020204" pitchFamily="34" charset="0"/>
              </a:rPr>
              <a:t>Any kind of </a:t>
            </a:r>
            <a:r>
              <a:rPr lang="en-US" altLang="en-US" b="1" dirty="0">
                <a:solidFill>
                  <a:srgbClr val="333333"/>
                </a:solidFill>
                <a:latin typeface="Arial" panose="020B0604020202020204" pitchFamily="34" charset="0"/>
                <a:cs typeface="Arial" panose="020B0604020202020204" pitchFamily="34" charset="0"/>
              </a:rPr>
              <a:t>binary data </a:t>
            </a:r>
            <a:r>
              <a:rPr lang="en-US" altLang="en-US" dirty="0">
                <a:solidFill>
                  <a:srgbClr val="333333"/>
                </a:solidFill>
                <a:latin typeface="Arial" panose="020B0604020202020204" pitchFamily="34" charset="0"/>
                <a:cs typeface="Arial" panose="020B0604020202020204" pitchFamily="34" charset="0"/>
              </a:rPr>
              <a:t>that doesn't fall explicitly into one of the other types; either data that will be executed or interpreted in some way or binary data that requires a specific application or category of application to use. </a:t>
            </a:r>
          </a:p>
          <a:p>
            <a:endParaRPr lang="en-US" altLang="en-US" dirty="0">
              <a:solidFill>
                <a:srgbClr val="333333"/>
              </a:solidFill>
              <a:latin typeface="Arial" panose="020B0604020202020204" pitchFamily="34" charset="0"/>
              <a:cs typeface="Arial" panose="020B0604020202020204" pitchFamily="34" charset="0"/>
            </a:endParaRPr>
          </a:p>
          <a:p>
            <a:r>
              <a:rPr lang="en-US" altLang="en-US" dirty="0">
                <a:solidFill>
                  <a:srgbClr val="333333"/>
                </a:solidFill>
                <a:latin typeface="Arial" panose="020B0604020202020204" pitchFamily="34" charset="0"/>
                <a:cs typeface="Arial" panose="020B0604020202020204" pitchFamily="34" charset="0"/>
              </a:rPr>
              <a:t>Generic binary data (or binary data whose true type is unknown) is </a:t>
            </a:r>
            <a:r>
              <a:rPr lang="en-US" altLang="en-US" b="1" dirty="0">
                <a:solidFill>
                  <a:srgbClr val="333333"/>
                </a:solidFill>
                <a:latin typeface="Consolas" panose="020B0609020204030204" pitchFamily="49" charset="0"/>
              </a:rPr>
              <a:t>application/octet-stream</a:t>
            </a:r>
            <a:r>
              <a:rPr lang="en-US" altLang="en-US" dirty="0">
                <a:solidFill>
                  <a:srgbClr val="333333"/>
                </a:solidFill>
                <a:latin typeface="Consolas" panose="020B0609020204030204" pitchFamily="49" charset="0"/>
              </a:rPr>
              <a:t> (unknown binary file)</a:t>
            </a:r>
            <a:endParaRPr lang="en-US" altLang="en-US" dirty="0">
              <a:solidFill>
                <a:srgbClr val="333333"/>
              </a:solidFill>
              <a:latin typeface="Arial" panose="020B0604020202020204" pitchFamily="34" charset="0"/>
              <a:cs typeface="Arial" panose="020B0604020202020204" pitchFamily="34" charset="0"/>
            </a:endParaRPr>
          </a:p>
          <a:p>
            <a:endParaRPr lang="en-US" altLang="en-US" dirty="0">
              <a:solidFill>
                <a:srgbClr val="333333"/>
              </a:solidFill>
              <a:latin typeface="Arial" panose="020B0604020202020204" pitchFamily="34" charset="0"/>
              <a:cs typeface="Arial" panose="020B0604020202020204" pitchFamily="34" charset="0"/>
            </a:endParaRPr>
          </a:p>
          <a:p>
            <a:r>
              <a:rPr lang="en-US" altLang="en-US" dirty="0">
                <a:solidFill>
                  <a:srgbClr val="333333"/>
                </a:solidFill>
                <a:latin typeface="Arial" panose="020B0604020202020204" pitchFamily="34" charset="0"/>
                <a:cs typeface="Arial" panose="020B0604020202020204" pitchFamily="34" charset="0"/>
              </a:rPr>
              <a:t>Other common examples include </a:t>
            </a:r>
            <a:r>
              <a:rPr lang="en-US" altLang="en-US" b="1" dirty="0">
                <a:solidFill>
                  <a:srgbClr val="333333"/>
                </a:solidFill>
                <a:latin typeface="Consolas" panose="020B0609020204030204" pitchFamily="49" charset="0"/>
              </a:rPr>
              <a:t>application/pdf</a:t>
            </a:r>
            <a:r>
              <a:rPr lang="en-US" altLang="en-US" b="1" dirty="0">
                <a:solidFill>
                  <a:srgbClr val="333333"/>
                </a:solidFill>
                <a:latin typeface="Arial" panose="020B0604020202020204" pitchFamily="34" charset="0"/>
                <a:cs typeface="Arial" panose="020B0604020202020204" pitchFamily="34" charset="0"/>
              </a:rPr>
              <a:t>, and </a:t>
            </a:r>
            <a:r>
              <a:rPr lang="en-US" altLang="en-US" b="1" dirty="0">
                <a:solidFill>
                  <a:srgbClr val="333333"/>
                </a:solidFill>
                <a:latin typeface="Consolas" panose="020B0609020204030204" pitchFamily="49" charset="0"/>
              </a:rPr>
              <a:t>application/zip</a:t>
            </a:r>
            <a:r>
              <a:rPr lang="en-US" altLang="en-US" b="1" dirty="0">
                <a:solidFill>
                  <a:srgbClr val="333333"/>
                </a:solidFill>
                <a:latin typeface="Arial" panose="020B0604020202020204" pitchFamily="34" charset="0"/>
                <a:cs typeface="Arial" panose="020B0604020202020204" pitchFamily="34" charset="0"/>
              </a:rPr>
              <a:t>.</a:t>
            </a:r>
            <a:r>
              <a:rPr lang="en-US" altLang="en-US" sz="1050" b="1" dirty="0">
                <a:solidFill>
                  <a:schemeClr val="tx1"/>
                </a:solidFill>
              </a:rPr>
              <a:t> </a:t>
            </a:r>
          </a:p>
          <a:p>
            <a:endParaRPr lang="en-US" altLang="en-US" sz="1050" b="1" dirty="0">
              <a:solidFill>
                <a:schemeClr val="tx1"/>
              </a:solidFill>
            </a:endParaRPr>
          </a:p>
          <a:p>
            <a:pPr marL="0" indent="0">
              <a:buNone/>
            </a:pPr>
            <a:r>
              <a:rPr lang="en-US" altLang="en-US" dirty="0">
                <a:solidFill>
                  <a:srgbClr val="333333"/>
                </a:solidFill>
                <a:latin typeface="Arial" panose="020B0604020202020204" pitchFamily="34" charset="0"/>
                <a:cs typeface="Arial" panose="020B0604020202020204" pitchFamily="34" charset="0"/>
              </a:rPr>
              <a:t>	</a:t>
            </a:r>
            <a:r>
              <a:rPr lang="en-US" altLang="en-US" sz="2200" b="1" dirty="0">
                <a:solidFill>
                  <a:srgbClr val="333333"/>
                </a:solidFill>
                <a:latin typeface="Arial" panose="020B0604020202020204" pitchFamily="34" charset="0"/>
                <a:cs typeface="Arial" panose="020B0604020202020204" pitchFamily="34" charset="0"/>
              </a:rPr>
              <a:t>video</a:t>
            </a:r>
          </a:p>
          <a:p>
            <a:endParaRPr lang="en-US" altLang="en-US" dirty="0">
              <a:solidFill>
                <a:srgbClr val="333333"/>
              </a:solidFill>
              <a:latin typeface="Arial" panose="020B0604020202020204" pitchFamily="34" charset="0"/>
              <a:cs typeface="Arial" panose="020B0604020202020204" pitchFamily="34" charset="0"/>
            </a:endParaRPr>
          </a:p>
          <a:p>
            <a:r>
              <a:rPr lang="en-US" altLang="en-US" dirty="0">
                <a:solidFill>
                  <a:srgbClr val="333333"/>
                </a:solidFill>
                <a:latin typeface="Arial" panose="020B0604020202020204" pitchFamily="34" charset="0"/>
                <a:cs typeface="Arial" panose="020B0604020202020204" pitchFamily="34" charset="0"/>
              </a:rPr>
              <a:t>Video data or files, such as MP4 movies (video/mp4). </a:t>
            </a:r>
          </a:p>
          <a:p>
            <a:endParaRPr lang="en-US" altLang="en-US" dirty="0">
              <a:solidFill>
                <a:srgbClr val="333333"/>
              </a:solidFill>
              <a:latin typeface="Arial" panose="020B0604020202020204" pitchFamily="34" charset="0"/>
              <a:cs typeface="Arial" panose="020B0604020202020204" pitchFamily="34" charset="0"/>
            </a:endParaRPr>
          </a:p>
          <a:p>
            <a:endParaRPr lang="en-IN" dirty="0"/>
          </a:p>
        </p:txBody>
      </p:sp>
      <p:sp>
        <p:nvSpPr>
          <p:cNvPr id="4" name="Footer Placeholder 3"/>
          <p:cNvSpPr>
            <a:spLocks noGrp="1"/>
          </p:cNvSpPr>
          <p:nvPr>
            <p:ph type="ftr" sz="quarter" idx="11"/>
          </p:nvPr>
        </p:nvSpPr>
        <p:spPr/>
        <p:txBody>
          <a:bodyPr/>
          <a:lstStyle/>
          <a:p>
            <a:r>
              <a:rPr lang="en-IN" smtClean="0"/>
              <a:t>veena suresh,PESU</a:t>
            </a:r>
            <a:endParaRPr lang="en-IN"/>
          </a:p>
        </p:txBody>
      </p:sp>
      <p:sp>
        <p:nvSpPr>
          <p:cNvPr id="5" name="Rectangle 2">
            <a:extLst>
              <a:ext uri="{FF2B5EF4-FFF2-40B4-BE49-F238E27FC236}">
                <a16:creationId xmlns="" xmlns:a16="http://schemas.microsoft.com/office/drawing/2014/main" id="{27255762-5375-4DD1-A8DA-ACD90474C4DD}"/>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8973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E3BC13C-7179-4C99-917C-C6D46B0B9097}"/>
              </a:ext>
            </a:extLst>
          </p:cNvPr>
          <p:cNvSpPr>
            <a:spLocks noGrp="1"/>
          </p:cNvSpPr>
          <p:nvPr>
            <p:ph idx="1"/>
          </p:nvPr>
        </p:nvSpPr>
        <p:spPr>
          <a:xfrm>
            <a:off x="677334" y="870013"/>
            <a:ext cx="8596668" cy="5171350"/>
          </a:xfrm>
        </p:spPr>
        <p:txBody>
          <a:bodyPr>
            <a:normAutofit fontScale="85000" lnSpcReduction="10000"/>
          </a:bodyPr>
          <a:lstStyle/>
          <a:p>
            <a:pPr marL="0" indent="0">
              <a:buNone/>
            </a:pPr>
            <a:r>
              <a:rPr lang="en-IN" dirty="0"/>
              <a:t>	</a:t>
            </a:r>
            <a:r>
              <a:rPr lang="en-IN" b="1" dirty="0"/>
              <a:t>audio</a:t>
            </a:r>
          </a:p>
          <a:p>
            <a:r>
              <a:rPr lang="en-US" altLang="en-US" dirty="0">
                <a:solidFill>
                  <a:srgbClr val="333333"/>
                </a:solidFill>
                <a:latin typeface="Arial" panose="020B0604020202020204" pitchFamily="34" charset="0"/>
                <a:cs typeface="Arial" panose="020B0604020202020204" pitchFamily="34" charset="0"/>
              </a:rPr>
              <a:t>Audio or music data. Examples include </a:t>
            </a:r>
            <a:r>
              <a:rPr lang="en-US" altLang="en-US" dirty="0">
                <a:solidFill>
                  <a:srgbClr val="333333"/>
                </a:solidFill>
                <a:latin typeface="Consolas" panose="020B0609020204030204" pitchFamily="49" charset="0"/>
              </a:rPr>
              <a:t>audio</a:t>
            </a:r>
            <a:r>
              <a:rPr lang="en-US" altLang="en-US" b="1" dirty="0">
                <a:solidFill>
                  <a:srgbClr val="333333"/>
                </a:solidFill>
                <a:latin typeface="Consolas" panose="020B0609020204030204" pitchFamily="49" charset="0"/>
              </a:rPr>
              <a:t>/mpeg</a:t>
            </a:r>
            <a:r>
              <a:rPr lang="en-US" altLang="en-US" b="1" dirty="0">
                <a:solidFill>
                  <a:srgbClr val="333333"/>
                </a:solidFill>
                <a:latin typeface="Arial" panose="020B0604020202020204" pitchFamily="34" charset="0"/>
                <a:cs typeface="Arial" panose="020B0604020202020204" pitchFamily="34" charset="0"/>
              </a:rPr>
              <a:t>,</a:t>
            </a:r>
            <a:r>
              <a:rPr lang="en-US" altLang="en-US" dirty="0">
                <a:solidFill>
                  <a:srgbClr val="333333"/>
                </a:solidFill>
                <a:latin typeface="Arial" panose="020B0604020202020204" pitchFamily="34" charset="0"/>
                <a:cs typeface="Arial" panose="020B0604020202020204" pitchFamily="34" charset="0"/>
              </a:rPr>
              <a:t> </a:t>
            </a:r>
            <a:r>
              <a:rPr lang="en-US" altLang="en-US" dirty="0">
                <a:solidFill>
                  <a:srgbClr val="333333"/>
                </a:solidFill>
                <a:latin typeface="Consolas" panose="020B0609020204030204" pitchFamily="49" charset="0"/>
              </a:rPr>
              <a:t>audio</a:t>
            </a:r>
            <a:r>
              <a:rPr lang="en-US" altLang="en-US" b="1" dirty="0">
                <a:solidFill>
                  <a:srgbClr val="333333"/>
                </a:solidFill>
                <a:latin typeface="Consolas" panose="020B0609020204030204" pitchFamily="49" charset="0"/>
              </a:rPr>
              <a:t>/</a:t>
            </a:r>
            <a:r>
              <a:rPr lang="en-US" altLang="en-US" b="1" dirty="0" err="1">
                <a:solidFill>
                  <a:srgbClr val="333333"/>
                </a:solidFill>
                <a:latin typeface="Consolas" panose="020B0609020204030204" pitchFamily="49" charset="0"/>
              </a:rPr>
              <a:t>vorbis</a:t>
            </a:r>
            <a:r>
              <a:rPr lang="en-US" altLang="en-US" b="1" dirty="0">
                <a:solidFill>
                  <a:srgbClr val="333333"/>
                </a:solidFill>
                <a:latin typeface="Arial" panose="020B0604020202020204" pitchFamily="34" charset="0"/>
                <a:cs typeface="Arial" panose="020B0604020202020204" pitchFamily="34" charset="0"/>
              </a:rPr>
              <a:t>.</a:t>
            </a:r>
            <a:r>
              <a:rPr lang="en-US" altLang="en-US" sz="1050" b="1" dirty="0">
                <a:solidFill>
                  <a:schemeClr val="tx1"/>
                </a:solidFill>
              </a:rPr>
              <a:t> </a:t>
            </a:r>
          </a:p>
          <a:p>
            <a:endParaRPr lang="en-US" altLang="en-US" sz="1000" b="1" dirty="0">
              <a:solidFill>
                <a:schemeClr val="tx1"/>
              </a:solidFill>
              <a:latin typeface="Arial" panose="020B0604020202020204" pitchFamily="34" charset="0"/>
            </a:endParaRPr>
          </a:p>
          <a:p>
            <a:pPr marL="0" indent="0">
              <a:buNone/>
            </a:pPr>
            <a:r>
              <a:rPr lang="en-IN" dirty="0"/>
              <a:t>	</a:t>
            </a:r>
            <a:r>
              <a:rPr lang="en-IN" b="1" dirty="0"/>
              <a:t>font</a:t>
            </a:r>
          </a:p>
          <a:p>
            <a:r>
              <a:rPr lang="en-US" altLang="en-US" dirty="0">
                <a:solidFill>
                  <a:srgbClr val="333333"/>
                </a:solidFill>
                <a:latin typeface="Arial" panose="020B0604020202020204" pitchFamily="34" charset="0"/>
                <a:cs typeface="Arial" panose="020B0604020202020204" pitchFamily="34" charset="0"/>
              </a:rPr>
              <a:t>Font/typeface data. Common examples include </a:t>
            </a:r>
            <a:r>
              <a:rPr lang="en-US" altLang="en-US" dirty="0">
                <a:solidFill>
                  <a:srgbClr val="333333"/>
                </a:solidFill>
                <a:latin typeface="Consolas" panose="020B0609020204030204" pitchFamily="49" charset="0"/>
              </a:rPr>
              <a:t>font/</a:t>
            </a:r>
            <a:r>
              <a:rPr lang="en-US" altLang="en-US" dirty="0" err="1">
                <a:solidFill>
                  <a:srgbClr val="333333"/>
                </a:solidFill>
                <a:latin typeface="Consolas" panose="020B0609020204030204" pitchFamily="49" charset="0"/>
              </a:rPr>
              <a:t>woff</a:t>
            </a:r>
            <a:r>
              <a:rPr lang="en-US" altLang="en-US" dirty="0">
                <a:solidFill>
                  <a:srgbClr val="333333"/>
                </a:solidFill>
                <a:latin typeface="Arial" panose="020B0604020202020204" pitchFamily="34" charset="0"/>
                <a:cs typeface="Arial" panose="020B0604020202020204" pitchFamily="34" charset="0"/>
              </a:rPr>
              <a:t>, </a:t>
            </a:r>
            <a:r>
              <a:rPr lang="en-US" altLang="en-US" dirty="0">
                <a:solidFill>
                  <a:srgbClr val="333333"/>
                </a:solidFill>
                <a:latin typeface="Consolas" panose="020B0609020204030204" pitchFamily="49" charset="0"/>
              </a:rPr>
              <a:t>font/</a:t>
            </a:r>
            <a:r>
              <a:rPr lang="en-US" altLang="en-US" dirty="0" err="1">
                <a:solidFill>
                  <a:srgbClr val="333333"/>
                </a:solidFill>
                <a:latin typeface="Consolas" panose="020B0609020204030204" pitchFamily="49" charset="0"/>
              </a:rPr>
              <a:t>ttf</a:t>
            </a:r>
            <a:r>
              <a:rPr lang="en-US" altLang="en-US" dirty="0">
                <a:solidFill>
                  <a:srgbClr val="333333"/>
                </a:solidFill>
                <a:latin typeface="Arial" panose="020B0604020202020204" pitchFamily="34" charset="0"/>
                <a:cs typeface="Arial" panose="020B0604020202020204" pitchFamily="34" charset="0"/>
              </a:rPr>
              <a:t>, and </a:t>
            </a:r>
            <a:r>
              <a:rPr lang="en-US" altLang="en-US" dirty="0">
                <a:solidFill>
                  <a:srgbClr val="333333"/>
                </a:solidFill>
                <a:latin typeface="Consolas" panose="020B0609020204030204" pitchFamily="49" charset="0"/>
              </a:rPr>
              <a:t>font/</a:t>
            </a:r>
            <a:r>
              <a:rPr lang="en-US" altLang="en-US" dirty="0" err="1">
                <a:solidFill>
                  <a:srgbClr val="333333"/>
                </a:solidFill>
                <a:latin typeface="Consolas" panose="020B0609020204030204" pitchFamily="49" charset="0"/>
              </a:rPr>
              <a:t>otf</a:t>
            </a:r>
            <a:r>
              <a:rPr lang="en-US" altLang="en-US" dirty="0">
                <a:solidFill>
                  <a:srgbClr val="333333"/>
                </a:solidFill>
                <a:latin typeface="Arial" panose="020B0604020202020204" pitchFamily="34" charset="0"/>
                <a:cs typeface="Arial" panose="020B0604020202020204" pitchFamily="34" charset="0"/>
              </a:rPr>
              <a:t>.</a:t>
            </a:r>
            <a:r>
              <a:rPr lang="en-US" altLang="en-US" sz="1050" dirty="0">
                <a:solidFill>
                  <a:schemeClr val="tx1"/>
                </a:solidFill>
              </a:rPr>
              <a:t> </a:t>
            </a:r>
          </a:p>
          <a:p>
            <a:endParaRPr lang="en-US" altLang="en-US" sz="1000" dirty="0">
              <a:solidFill>
                <a:schemeClr val="tx1"/>
              </a:solidFill>
              <a:latin typeface="Arial" panose="020B0604020202020204" pitchFamily="34" charset="0"/>
            </a:endParaRPr>
          </a:p>
          <a:p>
            <a:pPr marL="0" indent="0">
              <a:buNone/>
            </a:pPr>
            <a:r>
              <a:rPr lang="en-US" altLang="en-US" dirty="0">
                <a:solidFill>
                  <a:srgbClr val="333333"/>
                </a:solidFill>
                <a:latin typeface="Arial" panose="020B0604020202020204" pitchFamily="34" charset="0"/>
                <a:cs typeface="Arial" panose="020B0604020202020204" pitchFamily="34" charset="0"/>
              </a:rPr>
              <a:t>	</a:t>
            </a:r>
            <a:r>
              <a:rPr lang="en-US" altLang="en-US" b="1" dirty="0">
                <a:solidFill>
                  <a:srgbClr val="333333"/>
                </a:solidFill>
                <a:latin typeface="Arial" panose="020B0604020202020204" pitchFamily="34" charset="0"/>
                <a:cs typeface="Arial" panose="020B0604020202020204" pitchFamily="34" charset="0"/>
              </a:rPr>
              <a:t>image</a:t>
            </a:r>
          </a:p>
          <a:p>
            <a:r>
              <a:rPr lang="en-US" altLang="en-US" dirty="0">
                <a:solidFill>
                  <a:srgbClr val="333333"/>
                </a:solidFill>
                <a:latin typeface="Arial" panose="020B0604020202020204" pitchFamily="34" charset="0"/>
                <a:cs typeface="Arial" panose="020B0604020202020204" pitchFamily="34" charset="0"/>
              </a:rPr>
              <a:t>Image or graphical data including both bitmap and vector still images as well as animated versions of still image formats such as animated </a:t>
            </a:r>
            <a:r>
              <a:rPr lang="en-US" altLang="en-US" dirty="0">
                <a:solidFill>
                  <a:schemeClr val="tx1"/>
                </a:solidFill>
                <a:latin typeface="Arial" panose="020B0604020202020204" pitchFamily="34" charset="0"/>
                <a:cs typeface="Arial" panose="020B0604020202020204" pitchFamily="34" charset="0"/>
                <a:hlinkClick r:id="rId3" tooltip="GIF: GIF (Graphics Interchange Format) is an image format that uses lossless compression and can be used for animations. A GIF uses up to 8 bits per pixel and a maximum of 256 colors from the 24-bit color space."/>
              </a:rPr>
              <a:t>GIF</a:t>
            </a:r>
            <a:r>
              <a:rPr lang="en-US" altLang="en-US" dirty="0">
                <a:solidFill>
                  <a:srgbClr val="333333"/>
                </a:solidFill>
                <a:latin typeface="Arial" panose="020B0604020202020204" pitchFamily="34" charset="0"/>
                <a:cs typeface="Arial" panose="020B0604020202020204" pitchFamily="34" charset="0"/>
              </a:rPr>
              <a:t> or APNG. Common examples are </a:t>
            </a:r>
            <a:r>
              <a:rPr lang="en-US" altLang="en-US" b="1" dirty="0">
                <a:solidFill>
                  <a:srgbClr val="333333"/>
                </a:solidFill>
                <a:latin typeface="Consolas" panose="020B0609020204030204" pitchFamily="49" charset="0"/>
              </a:rPr>
              <a:t>image/jpeg</a:t>
            </a:r>
            <a:r>
              <a:rPr lang="en-US" altLang="en-US" b="1" dirty="0">
                <a:solidFill>
                  <a:srgbClr val="333333"/>
                </a:solidFill>
                <a:latin typeface="Arial" panose="020B0604020202020204" pitchFamily="34" charset="0"/>
                <a:cs typeface="Arial" panose="020B0604020202020204" pitchFamily="34" charset="0"/>
              </a:rPr>
              <a:t>, </a:t>
            </a:r>
            <a:r>
              <a:rPr lang="en-US" altLang="en-US" b="1" dirty="0">
                <a:solidFill>
                  <a:srgbClr val="333333"/>
                </a:solidFill>
                <a:latin typeface="Consolas" panose="020B0609020204030204" pitchFamily="49" charset="0"/>
              </a:rPr>
              <a:t>image/</a:t>
            </a:r>
            <a:r>
              <a:rPr lang="en-US" altLang="en-US" b="1" dirty="0" err="1">
                <a:solidFill>
                  <a:srgbClr val="333333"/>
                </a:solidFill>
                <a:latin typeface="Consolas" panose="020B0609020204030204" pitchFamily="49" charset="0"/>
              </a:rPr>
              <a:t>png</a:t>
            </a:r>
            <a:r>
              <a:rPr lang="en-US" altLang="en-US" b="1" dirty="0">
                <a:solidFill>
                  <a:srgbClr val="333333"/>
                </a:solidFill>
                <a:latin typeface="Arial" panose="020B0604020202020204" pitchFamily="34" charset="0"/>
                <a:cs typeface="Arial" panose="020B0604020202020204" pitchFamily="34" charset="0"/>
              </a:rPr>
              <a:t>, and </a:t>
            </a:r>
            <a:r>
              <a:rPr lang="en-US" altLang="en-US" b="1" dirty="0">
                <a:solidFill>
                  <a:srgbClr val="333333"/>
                </a:solidFill>
                <a:latin typeface="Consolas" panose="020B0609020204030204" pitchFamily="49" charset="0"/>
              </a:rPr>
              <a:t>image/</a:t>
            </a:r>
            <a:r>
              <a:rPr lang="en-US" altLang="en-US" b="1" dirty="0" err="1">
                <a:solidFill>
                  <a:srgbClr val="333333"/>
                </a:solidFill>
                <a:latin typeface="Consolas" panose="020B0609020204030204" pitchFamily="49" charset="0"/>
              </a:rPr>
              <a:t>svg+xml</a:t>
            </a:r>
            <a:r>
              <a:rPr lang="en-US" altLang="en-US" dirty="0">
                <a:solidFill>
                  <a:srgbClr val="333333"/>
                </a:solidFill>
                <a:latin typeface="Arial" panose="020B0604020202020204" pitchFamily="34" charset="0"/>
                <a:cs typeface="Arial" panose="020B0604020202020204" pitchFamily="34" charset="0"/>
              </a:rPr>
              <a:t>.</a:t>
            </a:r>
            <a:r>
              <a:rPr lang="en-US" altLang="en-US" sz="1050" dirty="0">
                <a:solidFill>
                  <a:schemeClr val="tx1"/>
                </a:solidFill>
              </a:rPr>
              <a:t> </a:t>
            </a:r>
          </a:p>
          <a:p>
            <a:endParaRPr lang="en-US" altLang="en-US" sz="1100" dirty="0">
              <a:solidFill>
                <a:schemeClr val="tx1"/>
              </a:solidFill>
              <a:latin typeface="Arial" panose="020B0604020202020204" pitchFamily="34" charset="0"/>
            </a:endParaRPr>
          </a:p>
          <a:p>
            <a:pPr marL="0" indent="0">
              <a:buNone/>
            </a:pPr>
            <a:r>
              <a:rPr lang="en-IN" dirty="0"/>
              <a:t>	</a:t>
            </a:r>
            <a:r>
              <a:rPr lang="en-IN" b="1" dirty="0"/>
              <a:t>text</a:t>
            </a:r>
          </a:p>
          <a:p>
            <a:r>
              <a:rPr lang="en-US" altLang="en-US" dirty="0">
                <a:solidFill>
                  <a:srgbClr val="333333"/>
                </a:solidFill>
                <a:latin typeface="Arial" panose="020B0604020202020204" pitchFamily="34" charset="0"/>
                <a:cs typeface="Arial" panose="020B0604020202020204" pitchFamily="34" charset="0"/>
              </a:rPr>
              <a:t>Text-only data including any human-readable content, source code, or textual data such as comma-separated value (CSV) formatted data. Examples include </a:t>
            </a:r>
            <a:r>
              <a:rPr lang="en-US" altLang="en-US" b="1" dirty="0">
                <a:solidFill>
                  <a:srgbClr val="333333"/>
                </a:solidFill>
                <a:latin typeface="Consolas" panose="020B0609020204030204" pitchFamily="49" charset="0"/>
              </a:rPr>
              <a:t>text/plain</a:t>
            </a:r>
            <a:r>
              <a:rPr lang="en-US" altLang="en-US" b="1" dirty="0">
                <a:solidFill>
                  <a:srgbClr val="333333"/>
                </a:solidFill>
                <a:latin typeface="Arial" panose="020B0604020202020204" pitchFamily="34" charset="0"/>
                <a:cs typeface="Arial" panose="020B0604020202020204" pitchFamily="34" charset="0"/>
              </a:rPr>
              <a:t>, </a:t>
            </a:r>
            <a:r>
              <a:rPr lang="en-US" altLang="en-US" b="1" dirty="0">
                <a:solidFill>
                  <a:srgbClr val="333333"/>
                </a:solidFill>
                <a:latin typeface="Consolas" panose="020B0609020204030204" pitchFamily="49" charset="0"/>
              </a:rPr>
              <a:t>text/csv</a:t>
            </a:r>
            <a:r>
              <a:rPr lang="en-US" altLang="en-US" b="1" dirty="0">
                <a:solidFill>
                  <a:srgbClr val="333333"/>
                </a:solidFill>
                <a:latin typeface="Arial" panose="020B0604020202020204" pitchFamily="34" charset="0"/>
                <a:cs typeface="Arial" panose="020B0604020202020204" pitchFamily="34" charset="0"/>
              </a:rPr>
              <a:t>, </a:t>
            </a:r>
            <a:r>
              <a:rPr lang="en-IN" b="1" dirty="0"/>
              <a:t>text/</a:t>
            </a:r>
            <a:r>
              <a:rPr lang="en-IN" b="1" dirty="0" err="1"/>
              <a:t>javascript</a:t>
            </a:r>
            <a:r>
              <a:rPr lang="en-IN" b="1" dirty="0"/>
              <a:t>, text/</a:t>
            </a:r>
            <a:r>
              <a:rPr lang="en-IN" b="1" dirty="0" err="1"/>
              <a:t>css</a:t>
            </a:r>
            <a:r>
              <a:rPr lang="en-IN" b="1" dirty="0"/>
              <a:t> </a:t>
            </a:r>
            <a:r>
              <a:rPr lang="en-US" altLang="en-US" b="1" dirty="0">
                <a:solidFill>
                  <a:srgbClr val="333333"/>
                </a:solidFill>
                <a:latin typeface="Arial" panose="020B0604020202020204" pitchFamily="34" charset="0"/>
                <a:cs typeface="Arial" panose="020B0604020202020204" pitchFamily="34" charset="0"/>
              </a:rPr>
              <a:t>and </a:t>
            </a:r>
            <a:r>
              <a:rPr lang="en-US" altLang="en-US" b="1" dirty="0">
                <a:solidFill>
                  <a:srgbClr val="333333"/>
                </a:solidFill>
                <a:latin typeface="Consolas" panose="020B0609020204030204" pitchFamily="49" charset="0"/>
              </a:rPr>
              <a:t>text/html</a:t>
            </a:r>
            <a:r>
              <a:rPr lang="en-US" altLang="en-US" dirty="0">
                <a:solidFill>
                  <a:srgbClr val="333333"/>
                </a:solidFill>
                <a:latin typeface="Arial" panose="020B0604020202020204" pitchFamily="34" charset="0"/>
                <a:cs typeface="Arial" panose="020B0604020202020204" pitchFamily="34" charset="0"/>
              </a:rPr>
              <a:t>.</a:t>
            </a:r>
            <a:r>
              <a:rPr lang="en-US" altLang="en-US" sz="1050" dirty="0">
                <a:solidFill>
                  <a:schemeClr val="tx1"/>
                </a:solidFill>
              </a:rPr>
              <a:t> </a:t>
            </a:r>
            <a:endParaRPr lang="en-US" altLang="en-US" sz="2800" dirty="0">
              <a:solidFill>
                <a:schemeClr val="tx1"/>
              </a:solidFill>
              <a:latin typeface="Arial" panose="020B0604020202020204" pitchFamily="34" charset="0"/>
            </a:endParaRPr>
          </a:p>
          <a:p>
            <a:endParaRPr lang="en-IN" dirty="0"/>
          </a:p>
        </p:txBody>
      </p:sp>
      <p:sp>
        <p:nvSpPr>
          <p:cNvPr id="2" name="Footer Placeholder 1"/>
          <p:cNvSpPr>
            <a:spLocks noGrp="1"/>
          </p:cNvSpPr>
          <p:nvPr>
            <p:ph type="ftr" sz="quarter" idx="11"/>
          </p:nvPr>
        </p:nvSpPr>
        <p:spPr/>
        <p:txBody>
          <a:bodyPr/>
          <a:lstStyle/>
          <a:p>
            <a:r>
              <a:rPr lang="en-IN" smtClean="0"/>
              <a:t>veena suresh,PESU</a:t>
            </a:r>
            <a:endParaRPr lang="en-IN"/>
          </a:p>
        </p:txBody>
      </p:sp>
      <p:sp>
        <p:nvSpPr>
          <p:cNvPr id="4" name="Rectangle 1">
            <a:extLst>
              <a:ext uri="{FF2B5EF4-FFF2-40B4-BE49-F238E27FC236}">
                <a16:creationId xmlns="" xmlns:a16="http://schemas.microsoft.com/office/drawing/2014/main" id="{3C3AE1FC-C2B3-472C-87B4-416AF7E94C85}"/>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 xmlns:a16="http://schemas.microsoft.com/office/drawing/2014/main" id="{E70785E9-F872-4923-B65E-38EF386C567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7410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BBD7509-33E7-4FDC-81AD-0937E4D1CAE5}"/>
              </a:ext>
            </a:extLst>
          </p:cNvPr>
          <p:cNvPicPr>
            <a:picLocks noChangeAspect="1"/>
          </p:cNvPicPr>
          <p:nvPr/>
        </p:nvPicPr>
        <p:blipFill>
          <a:blip r:embed="rId2"/>
          <a:stretch>
            <a:fillRect/>
          </a:stretch>
        </p:blipFill>
        <p:spPr>
          <a:xfrm>
            <a:off x="749609" y="634684"/>
            <a:ext cx="10225664" cy="5588632"/>
          </a:xfrm>
          <a:prstGeom prst="rect">
            <a:avLst/>
          </a:prstGeom>
        </p:spPr>
      </p:pic>
      <p:sp>
        <p:nvSpPr>
          <p:cNvPr id="3" name="Footer Placeholder 2"/>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1465816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C43DB2E-D1F1-4B9A-B98D-4F5DEBE27E47}"/>
              </a:ext>
            </a:extLst>
          </p:cNvPr>
          <p:cNvPicPr>
            <a:picLocks noChangeAspect="1"/>
          </p:cNvPicPr>
          <p:nvPr/>
        </p:nvPicPr>
        <p:blipFill>
          <a:blip r:embed="rId2"/>
          <a:stretch>
            <a:fillRect/>
          </a:stretch>
        </p:blipFill>
        <p:spPr>
          <a:xfrm>
            <a:off x="243581" y="750255"/>
            <a:ext cx="11398148" cy="5357489"/>
          </a:xfrm>
          <a:prstGeom prst="rect">
            <a:avLst/>
          </a:prstGeom>
        </p:spPr>
      </p:pic>
      <p:sp>
        <p:nvSpPr>
          <p:cNvPr id="3" name="Footer Placeholder 2"/>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3747244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BD84DF-AAB5-4391-8A99-5BFA9666AD72}"/>
              </a:ext>
            </a:extLst>
          </p:cNvPr>
          <p:cNvSpPr>
            <a:spLocks noGrp="1"/>
          </p:cNvSpPr>
          <p:nvPr>
            <p:ph type="title"/>
          </p:nvPr>
        </p:nvSpPr>
        <p:spPr>
          <a:xfrm>
            <a:off x="677334" y="609600"/>
            <a:ext cx="8596668" cy="810827"/>
          </a:xfrm>
        </p:spPr>
        <p:txBody>
          <a:bodyPr/>
          <a:lstStyle/>
          <a:p>
            <a:r>
              <a:rPr lang="en-IN" b="1" dirty="0"/>
              <a:t>Multipart types</a:t>
            </a:r>
            <a:endParaRPr lang="en-IN" dirty="0"/>
          </a:p>
        </p:txBody>
      </p:sp>
      <p:sp>
        <p:nvSpPr>
          <p:cNvPr id="3" name="Content Placeholder 2">
            <a:extLst>
              <a:ext uri="{FF2B5EF4-FFF2-40B4-BE49-F238E27FC236}">
                <a16:creationId xmlns="" xmlns:a16="http://schemas.microsoft.com/office/drawing/2014/main" id="{4D2D562E-DB87-4D0D-B0D7-35663AAE12D3}"/>
              </a:ext>
            </a:extLst>
          </p:cNvPr>
          <p:cNvSpPr>
            <a:spLocks noGrp="1"/>
          </p:cNvSpPr>
          <p:nvPr>
            <p:ph idx="1"/>
          </p:nvPr>
        </p:nvSpPr>
        <p:spPr>
          <a:xfrm>
            <a:off x="677334" y="1544715"/>
            <a:ext cx="8596668" cy="4496647"/>
          </a:xfrm>
        </p:spPr>
        <p:txBody>
          <a:bodyPr/>
          <a:lstStyle/>
          <a:p>
            <a:r>
              <a:rPr lang="en-IN" b="1" dirty="0"/>
              <a:t>Multipart</a:t>
            </a:r>
            <a:r>
              <a:rPr lang="en-IN" dirty="0"/>
              <a:t> types indicate a category of document broken into pieces, often with different MIME types; they can also be used — especially in email scenarios — to represent multiple, separate files which are all part of the same transaction. </a:t>
            </a:r>
          </a:p>
          <a:p>
            <a:endParaRPr lang="en-IN" dirty="0"/>
          </a:p>
          <a:p>
            <a:r>
              <a:rPr lang="en-IN" dirty="0"/>
              <a:t>They represent a </a:t>
            </a:r>
            <a:r>
              <a:rPr lang="en-IN" b="1" dirty="0"/>
              <a:t>composite document</a:t>
            </a:r>
            <a:r>
              <a:rPr lang="en-IN" dirty="0"/>
              <a:t>.</a:t>
            </a:r>
          </a:p>
          <a:p>
            <a:endParaRPr lang="en-IN" dirty="0"/>
          </a:p>
          <a:p>
            <a:r>
              <a:rPr lang="en-IN" dirty="0"/>
              <a:t>There are two multipart types:</a:t>
            </a:r>
          </a:p>
        </p:txBody>
      </p:sp>
      <p:sp>
        <p:nvSpPr>
          <p:cNvPr id="4" name="Footer Placeholder 3"/>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1229425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2870EF-034F-4CCC-A043-48D6F1A1EED0}"/>
              </a:ext>
            </a:extLst>
          </p:cNvPr>
          <p:cNvSpPr>
            <a:spLocks noGrp="1"/>
          </p:cNvSpPr>
          <p:nvPr>
            <p:ph type="title"/>
          </p:nvPr>
        </p:nvSpPr>
        <p:spPr>
          <a:xfrm>
            <a:off x="677334" y="609600"/>
            <a:ext cx="8596668" cy="864093"/>
          </a:xfrm>
        </p:spPr>
        <p:txBody>
          <a:bodyPr/>
          <a:lstStyle/>
          <a:p>
            <a:r>
              <a:rPr lang="en-IN" dirty="0"/>
              <a:t>Browser</a:t>
            </a:r>
          </a:p>
        </p:txBody>
      </p:sp>
      <p:sp>
        <p:nvSpPr>
          <p:cNvPr id="3" name="Content Placeholder 2">
            <a:extLst>
              <a:ext uri="{FF2B5EF4-FFF2-40B4-BE49-F238E27FC236}">
                <a16:creationId xmlns="" xmlns:a16="http://schemas.microsoft.com/office/drawing/2014/main" id="{3AB46F47-430C-44F6-8933-08EF4B12329C}"/>
              </a:ext>
            </a:extLst>
          </p:cNvPr>
          <p:cNvSpPr>
            <a:spLocks noGrp="1"/>
          </p:cNvSpPr>
          <p:nvPr>
            <p:ph idx="1"/>
          </p:nvPr>
        </p:nvSpPr>
        <p:spPr>
          <a:xfrm>
            <a:off x="677334" y="1624616"/>
            <a:ext cx="8596668" cy="4496647"/>
          </a:xfrm>
        </p:spPr>
        <p:txBody>
          <a:bodyPr>
            <a:normAutofit/>
          </a:bodyPr>
          <a:lstStyle/>
          <a:p>
            <a:r>
              <a:rPr lang="en-IN" sz="2000" dirty="0"/>
              <a:t>Whenever you issue a URL from your browser to get a web resource using HTTP, </a:t>
            </a:r>
          </a:p>
          <a:p>
            <a:endParaRPr lang="en-IN" altLang="en-US" sz="2000" dirty="0">
              <a:solidFill>
                <a:srgbClr val="000000"/>
              </a:solidFill>
              <a:latin typeface="Segoe UI" panose="020B0502040204020203" pitchFamily="34" charset="0"/>
              <a:cs typeface="Segoe UI" panose="020B0502040204020203" pitchFamily="34" charset="0"/>
            </a:endParaRPr>
          </a:p>
          <a:p>
            <a:r>
              <a:rPr lang="en-IN" altLang="en-US" sz="2000" dirty="0">
                <a:solidFill>
                  <a:srgbClr val="000000"/>
                </a:solidFill>
                <a:latin typeface="Segoe UI" panose="020B0502040204020203" pitchFamily="34" charset="0"/>
                <a:cs typeface="Segoe UI" panose="020B0502040204020203" pitchFamily="34" charset="0"/>
              </a:rPr>
              <a:t>For </a:t>
            </a:r>
            <a:r>
              <a:rPr lang="en-US" altLang="en-US" sz="2000" dirty="0">
                <a:solidFill>
                  <a:srgbClr val="000000"/>
                </a:solidFill>
                <a:latin typeface="Segoe UI" panose="020B0502040204020203" pitchFamily="34" charset="0"/>
                <a:cs typeface="Segoe UI" panose="020B0502040204020203" pitchFamily="34" charset="0"/>
              </a:rPr>
              <a:t>e.g. </a:t>
            </a:r>
            <a:r>
              <a:rPr lang="en-US" altLang="en-US" sz="2000" dirty="0">
                <a:solidFill>
                  <a:srgbClr val="000000"/>
                </a:solidFill>
                <a:latin typeface="Consolas" panose="020B0609020204030204" pitchFamily="49" charset="0"/>
              </a:rPr>
              <a:t>http://www.nowhere123.com/index.html</a:t>
            </a:r>
            <a:r>
              <a:rPr lang="en-US" altLang="en-US" sz="2000" dirty="0">
                <a:solidFill>
                  <a:schemeClr val="tx1"/>
                </a:solidFill>
              </a:rPr>
              <a:t> </a:t>
            </a:r>
            <a:endParaRPr lang="en-US" altLang="en-US" sz="2000" dirty="0">
              <a:solidFill>
                <a:schemeClr val="tx1"/>
              </a:solidFill>
              <a:latin typeface="Arial" panose="020B0604020202020204" pitchFamily="34" charset="0"/>
            </a:endParaRPr>
          </a:p>
          <a:p>
            <a:r>
              <a:rPr lang="en-IN" sz="2000" dirty="0"/>
              <a:t>The browser turns the URL into a </a:t>
            </a:r>
            <a:r>
              <a:rPr lang="en-IN" sz="2000" i="1" dirty="0"/>
              <a:t>request message</a:t>
            </a:r>
            <a:r>
              <a:rPr lang="en-IN" sz="2000" dirty="0"/>
              <a:t> and sends it to the HTTP server. </a:t>
            </a:r>
          </a:p>
          <a:p>
            <a:endParaRPr lang="en-IN" sz="2000" dirty="0"/>
          </a:p>
          <a:p>
            <a:r>
              <a:rPr lang="en-IN" sz="2000" dirty="0"/>
              <a:t>The HTTP server interprets the request message, and returns you an appropriate response message, which is either the resource you requested or an error message. </a:t>
            </a:r>
          </a:p>
        </p:txBody>
      </p:sp>
      <p:sp>
        <p:nvSpPr>
          <p:cNvPr id="4" name="Footer Placeholder 3">
            <a:extLst>
              <a:ext uri="{FF2B5EF4-FFF2-40B4-BE49-F238E27FC236}">
                <a16:creationId xmlns="" xmlns:a16="http://schemas.microsoft.com/office/drawing/2014/main" id="{54425FCC-E983-4C40-891A-6D11829A4361}"/>
              </a:ext>
            </a:extLst>
          </p:cNvPr>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2579982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21ED46-CD79-4077-BAE0-3A3042248115}"/>
              </a:ext>
            </a:extLst>
          </p:cNvPr>
          <p:cNvSpPr>
            <a:spLocks noGrp="1"/>
          </p:cNvSpPr>
          <p:nvPr>
            <p:ph type="title"/>
          </p:nvPr>
        </p:nvSpPr>
        <p:spPr>
          <a:xfrm>
            <a:off x="677334" y="609600"/>
            <a:ext cx="8596668" cy="846338"/>
          </a:xfrm>
        </p:spPr>
        <p:txBody>
          <a:bodyPr/>
          <a:lstStyle/>
          <a:p>
            <a:r>
              <a:rPr lang="en-IN" dirty="0"/>
              <a:t>message</a:t>
            </a:r>
          </a:p>
        </p:txBody>
      </p:sp>
      <p:sp>
        <p:nvSpPr>
          <p:cNvPr id="3" name="Content Placeholder 2">
            <a:extLst>
              <a:ext uri="{FF2B5EF4-FFF2-40B4-BE49-F238E27FC236}">
                <a16:creationId xmlns="" xmlns:a16="http://schemas.microsoft.com/office/drawing/2014/main" id="{69C46C33-F680-4250-9284-74C8449B5249}"/>
              </a:ext>
            </a:extLst>
          </p:cNvPr>
          <p:cNvSpPr>
            <a:spLocks noGrp="1"/>
          </p:cNvSpPr>
          <p:nvPr>
            <p:ph idx="1"/>
          </p:nvPr>
        </p:nvSpPr>
        <p:spPr>
          <a:xfrm>
            <a:off x="677334" y="1615736"/>
            <a:ext cx="8596668" cy="4425627"/>
          </a:xfrm>
        </p:spPr>
        <p:txBody>
          <a:bodyPr/>
          <a:lstStyle/>
          <a:p>
            <a:r>
              <a:rPr lang="en-US" altLang="en-US" dirty="0">
                <a:solidFill>
                  <a:srgbClr val="333333"/>
                </a:solidFill>
                <a:latin typeface="Arial" panose="020B0604020202020204" pitchFamily="34" charset="0"/>
                <a:cs typeface="Arial" panose="020B0604020202020204" pitchFamily="34" charset="0"/>
              </a:rPr>
              <a:t>A message that encapsulates other messages. </a:t>
            </a:r>
          </a:p>
          <a:p>
            <a:endParaRPr lang="en-US" altLang="en-US" dirty="0">
              <a:solidFill>
                <a:srgbClr val="333333"/>
              </a:solidFill>
              <a:latin typeface="Arial" panose="020B0604020202020204" pitchFamily="34" charset="0"/>
              <a:cs typeface="Arial" panose="020B0604020202020204" pitchFamily="34" charset="0"/>
            </a:endParaRPr>
          </a:p>
          <a:p>
            <a:r>
              <a:rPr lang="en-US" altLang="en-US" dirty="0">
                <a:solidFill>
                  <a:srgbClr val="333333"/>
                </a:solidFill>
                <a:latin typeface="Arial" panose="020B0604020202020204" pitchFamily="34" charset="0"/>
                <a:cs typeface="Arial" panose="020B0604020202020204" pitchFamily="34" charset="0"/>
              </a:rPr>
              <a:t>This can be used, for instance, to represent an email that includes a forwarded message as part of its data, or to allow sending very large messages in chunks as if it were multiple messages. </a:t>
            </a:r>
          </a:p>
          <a:p>
            <a:endParaRPr lang="en-US" altLang="en-US" dirty="0">
              <a:solidFill>
                <a:srgbClr val="333333"/>
              </a:solidFill>
              <a:latin typeface="Arial" panose="020B0604020202020204" pitchFamily="34" charset="0"/>
              <a:cs typeface="Arial" panose="020B0604020202020204" pitchFamily="34" charset="0"/>
            </a:endParaRPr>
          </a:p>
          <a:p>
            <a:r>
              <a:rPr lang="en-US" altLang="en-US" b="1" dirty="0">
                <a:solidFill>
                  <a:srgbClr val="333333"/>
                </a:solidFill>
                <a:latin typeface="Arial" panose="020B0604020202020204" pitchFamily="34" charset="0"/>
                <a:cs typeface="Arial" panose="020B0604020202020204" pitchFamily="34" charset="0"/>
              </a:rPr>
              <a:t>Examples</a:t>
            </a:r>
            <a:r>
              <a:rPr lang="en-US" altLang="en-US" dirty="0">
                <a:solidFill>
                  <a:srgbClr val="333333"/>
                </a:solidFill>
                <a:latin typeface="Arial" panose="020B0604020202020204" pitchFamily="34" charset="0"/>
                <a:cs typeface="Arial" panose="020B0604020202020204" pitchFamily="34" charset="0"/>
              </a:rPr>
              <a:t> include </a:t>
            </a:r>
            <a:r>
              <a:rPr lang="en-US" altLang="en-US" dirty="0">
                <a:solidFill>
                  <a:srgbClr val="333333"/>
                </a:solidFill>
                <a:latin typeface="Consolas" panose="020B0609020204030204" pitchFamily="49" charset="0"/>
              </a:rPr>
              <a:t>message/rfc822</a:t>
            </a:r>
            <a:r>
              <a:rPr lang="en-US" altLang="en-US" dirty="0">
                <a:solidFill>
                  <a:srgbClr val="333333"/>
                </a:solidFill>
                <a:latin typeface="Arial" panose="020B0604020202020204" pitchFamily="34" charset="0"/>
                <a:cs typeface="Arial" panose="020B0604020202020204" pitchFamily="34" charset="0"/>
              </a:rPr>
              <a:t> (for forwarded or replied-to message quoting) and </a:t>
            </a:r>
            <a:r>
              <a:rPr lang="en-US" altLang="en-US" dirty="0">
                <a:solidFill>
                  <a:srgbClr val="333333"/>
                </a:solidFill>
                <a:latin typeface="Consolas" panose="020B0609020204030204" pitchFamily="49" charset="0"/>
              </a:rPr>
              <a:t>message/partial</a:t>
            </a:r>
            <a:r>
              <a:rPr lang="en-US" altLang="en-US" dirty="0">
                <a:solidFill>
                  <a:srgbClr val="333333"/>
                </a:solidFill>
                <a:latin typeface="Arial" panose="020B0604020202020204" pitchFamily="34" charset="0"/>
                <a:cs typeface="Arial" panose="020B0604020202020204" pitchFamily="34" charset="0"/>
              </a:rPr>
              <a:t> to allow breaking a large message into smaller ones automatically to be reassembled by the recipient.</a:t>
            </a:r>
            <a:r>
              <a:rPr lang="en-US" altLang="en-US" sz="1050" dirty="0">
                <a:solidFill>
                  <a:schemeClr val="tx1"/>
                </a:solidFill>
              </a:rPr>
              <a:t> </a:t>
            </a:r>
            <a:endParaRPr lang="en-US" altLang="en-US" sz="2800" dirty="0">
              <a:solidFill>
                <a:schemeClr val="tx1"/>
              </a:solidFill>
              <a:latin typeface="Arial" panose="020B0604020202020204" pitchFamily="34" charset="0"/>
            </a:endParaRPr>
          </a:p>
          <a:p>
            <a:endParaRPr lang="en-IN" dirty="0"/>
          </a:p>
        </p:txBody>
      </p:sp>
      <p:sp>
        <p:nvSpPr>
          <p:cNvPr id="4" name="Footer Placeholder 3"/>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2740377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B21B82-AD69-47AD-BAE5-C7B8857B580E}"/>
              </a:ext>
            </a:extLst>
          </p:cNvPr>
          <p:cNvSpPr>
            <a:spLocks noGrp="1"/>
          </p:cNvSpPr>
          <p:nvPr>
            <p:ph type="title"/>
          </p:nvPr>
        </p:nvSpPr>
        <p:spPr>
          <a:xfrm>
            <a:off x="677334" y="609600"/>
            <a:ext cx="8596668" cy="668784"/>
          </a:xfrm>
        </p:spPr>
        <p:txBody>
          <a:bodyPr/>
          <a:lstStyle/>
          <a:p>
            <a:r>
              <a:rPr lang="en-IN" dirty="0"/>
              <a:t>multipart</a:t>
            </a:r>
          </a:p>
        </p:txBody>
      </p:sp>
      <p:sp>
        <p:nvSpPr>
          <p:cNvPr id="3" name="Content Placeholder 2">
            <a:extLst>
              <a:ext uri="{FF2B5EF4-FFF2-40B4-BE49-F238E27FC236}">
                <a16:creationId xmlns="" xmlns:a16="http://schemas.microsoft.com/office/drawing/2014/main" id="{5CC5B3BE-B2CF-4487-9F4D-EF6A648BE753}"/>
              </a:ext>
            </a:extLst>
          </p:cNvPr>
          <p:cNvSpPr>
            <a:spLocks noGrp="1"/>
          </p:cNvSpPr>
          <p:nvPr>
            <p:ph idx="1"/>
          </p:nvPr>
        </p:nvSpPr>
        <p:spPr>
          <a:xfrm>
            <a:off x="677334" y="1615737"/>
            <a:ext cx="8596668" cy="4425626"/>
          </a:xfrm>
        </p:spPr>
        <p:txBody>
          <a:bodyPr>
            <a:normAutofit fontScale="92500" lnSpcReduction="10000"/>
          </a:bodyPr>
          <a:lstStyle/>
          <a:p>
            <a:r>
              <a:rPr lang="en-US" altLang="en-US" dirty="0">
                <a:solidFill>
                  <a:srgbClr val="333333"/>
                </a:solidFill>
                <a:latin typeface="Arial" panose="020B0604020202020204" pitchFamily="34" charset="0"/>
                <a:cs typeface="Arial" panose="020B0604020202020204" pitchFamily="34" charset="0"/>
              </a:rPr>
              <a:t>Data that is comprised of multiple components which may individually have different MIME types. </a:t>
            </a:r>
          </a:p>
          <a:p>
            <a:endParaRPr lang="en-US" altLang="en-US" dirty="0">
              <a:solidFill>
                <a:srgbClr val="333333"/>
              </a:solidFill>
              <a:latin typeface="Arial" panose="020B0604020202020204" pitchFamily="34" charset="0"/>
              <a:cs typeface="Arial" panose="020B0604020202020204" pitchFamily="34" charset="0"/>
            </a:endParaRPr>
          </a:p>
          <a:p>
            <a:r>
              <a:rPr lang="en-US" altLang="en-US" dirty="0">
                <a:solidFill>
                  <a:srgbClr val="333333"/>
                </a:solidFill>
                <a:latin typeface="Arial" panose="020B0604020202020204" pitchFamily="34" charset="0"/>
                <a:cs typeface="Arial" panose="020B0604020202020204" pitchFamily="34" charset="0"/>
              </a:rPr>
              <a:t>Examples include </a:t>
            </a:r>
          </a:p>
          <a:p>
            <a:endParaRPr lang="en-US" altLang="en-US" b="1" dirty="0">
              <a:solidFill>
                <a:srgbClr val="333333"/>
              </a:solidFill>
              <a:latin typeface="Arial" panose="020B0604020202020204" pitchFamily="34" charset="0"/>
              <a:cs typeface="Arial" panose="020B0604020202020204" pitchFamily="34" charset="0"/>
            </a:endParaRPr>
          </a:p>
          <a:p>
            <a:r>
              <a:rPr lang="en-US" altLang="en-US" b="1" dirty="0">
                <a:solidFill>
                  <a:srgbClr val="333333"/>
                </a:solidFill>
                <a:latin typeface="Consolas" panose="020B0609020204030204" pitchFamily="49" charset="0"/>
              </a:rPr>
              <a:t>multipart/form-data</a:t>
            </a:r>
            <a:r>
              <a:rPr lang="en-US" altLang="en-US" dirty="0">
                <a:solidFill>
                  <a:srgbClr val="333333"/>
                </a:solidFill>
                <a:latin typeface="Arial" panose="020B0604020202020204" pitchFamily="34" charset="0"/>
                <a:cs typeface="Arial" panose="020B0604020202020204" pitchFamily="34" charset="0"/>
              </a:rPr>
              <a:t> (for data produced using the </a:t>
            </a:r>
            <a:r>
              <a:rPr lang="en-US" altLang="en-US" dirty="0" err="1">
                <a:solidFill>
                  <a:srgbClr val="333333"/>
                </a:solidFill>
                <a:latin typeface="Arial" panose="020B0604020202020204" pitchFamily="34" charset="0"/>
                <a:cs typeface="Arial" panose="020B0604020202020204" pitchFamily="34" charset="0"/>
              </a:rPr>
              <a:t>Formdata</a:t>
            </a:r>
            <a:r>
              <a:rPr lang="en-US" altLang="en-US" dirty="0">
                <a:solidFill>
                  <a:srgbClr val="333333"/>
                </a:solidFill>
                <a:latin typeface="Arial" panose="020B0604020202020204" pitchFamily="34" charset="0"/>
                <a:cs typeface="Arial" panose="020B0604020202020204" pitchFamily="34" charset="0"/>
              </a:rPr>
              <a:t> API) </a:t>
            </a:r>
          </a:p>
          <a:p>
            <a:endParaRPr lang="en-US" altLang="en-US" dirty="0">
              <a:solidFill>
                <a:srgbClr val="333333"/>
              </a:solidFill>
              <a:latin typeface="Arial" panose="020B0604020202020204" pitchFamily="34" charset="0"/>
              <a:cs typeface="Arial" panose="020B0604020202020204" pitchFamily="34" charset="0"/>
            </a:endParaRPr>
          </a:p>
          <a:p>
            <a:r>
              <a:rPr lang="en-US" altLang="en-US" b="1" dirty="0">
                <a:solidFill>
                  <a:srgbClr val="333333"/>
                </a:solidFill>
                <a:latin typeface="Consolas" panose="020B0609020204030204" pitchFamily="49" charset="0"/>
              </a:rPr>
              <a:t>multipart/</a:t>
            </a:r>
            <a:r>
              <a:rPr lang="en-US" altLang="en-US" b="1" dirty="0" err="1">
                <a:solidFill>
                  <a:srgbClr val="333333"/>
                </a:solidFill>
                <a:latin typeface="Consolas" panose="020B0609020204030204" pitchFamily="49" charset="0"/>
              </a:rPr>
              <a:t>byteranges</a:t>
            </a:r>
            <a:r>
              <a:rPr lang="en-US" altLang="en-US" dirty="0">
                <a:solidFill>
                  <a:srgbClr val="333333"/>
                </a:solidFill>
                <a:latin typeface="Arial" panose="020B0604020202020204" pitchFamily="34" charset="0"/>
                <a:cs typeface="Arial" panose="020B0604020202020204" pitchFamily="34" charset="0"/>
              </a:rPr>
              <a:t> (defined in </a:t>
            </a:r>
            <a:r>
              <a:rPr lang="en-US" altLang="en-US" dirty="0">
                <a:solidFill>
                  <a:srgbClr val="3D7E9A"/>
                </a:solidFill>
                <a:latin typeface="Arial" panose="020B0604020202020204" pitchFamily="34" charset="0"/>
                <a:cs typeface="Arial" panose="020B0604020202020204" pitchFamily="34" charset="0"/>
                <a:hlinkClick r:id="rId2"/>
              </a:rPr>
              <a:t>RFC 7233: 5.4.1</a:t>
            </a:r>
            <a:r>
              <a:rPr lang="en-US" altLang="en-US" dirty="0">
                <a:solidFill>
                  <a:srgbClr val="333333"/>
                </a:solidFill>
                <a:latin typeface="Arial" panose="020B0604020202020204" pitchFamily="34" charset="0"/>
                <a:cs typeface="Arial" panose="020B0604020202020204" pitchFamily="34" charset="0"/>
              </a:rPr>
              <a:t> and used with </a:t>
            </a:r>
            <a:r>
              <a:rPr lang="en-US" altLang="en-US" dirty="0">
                <a:solidFill>
                  <a:schemeClr val="tx1"/>
                </a:solidFill>
                <a:latin typeface="Arial" panose="020B0604020202020204" pitchFamily="34" charset="0"/>
                <a:cs typeface="Arial" panose="020B0604020202020204" pitchFamily="34" charset="0"/>
                <a:hlinkClick r:id="rId3" tooltip="HTTP: The HyperText Transfer Protocol (HTTP) is the underlying network protocol that enables transfer of hypermedia documents on the Web, typically between a browser and a server so that humans can read them. The current version of the HTTP specification is called HTTP/2."/>
              </a:rPr>
              <a:t>HTTP</a:t>
            </a:r>
            <a:r>
              <a:rPr lang="en-US" altLang="en-US" dirty="0">
                <a:solidFill>
                  <a:srgbClr val="333333"/>
                </a:solidFill>
                <a:latin typeface="Arial" panose="020B0604020202020204" pitchFamily="34" charset="0"/>
                <a:cs typeface="Arial" panose="020B0604020202020204" pitchFamily="34" charset="0"/>
              </a:rPr>
              <a:t>'s </a:t>
            </a:r>
            <a:r>
              <a:rPr lang="en-US" altLang="en-US" sz="2000" dirty="0">
                <a:solidFill>
                  <a:srgbClr val="3D7E9A"/>
                </a:solidFill>
                <a:latin typeface="Consolas" panose="020B0609020204030204" pitchFamily="49" charset="0"/>
                <a:cs typeface="Arial" panose="020B0604020202020204" pitchFamily="34" charset="0"/>
                <a:hlinkClick r:id="rId4" tooltip="The HTTP 206 Partial Content success status response code indicates that the request has succeeded and has the body contains the requested ranges of data, as described in the Range header of the request."/>
              </a:rPr>
              <a:t>206</a:t>
            </a:r>
            <a:r>
              <a:rPr lang="en-US" altLang="en-US" sz="2000" dirty="0">
                <a:solidFill>
                  <a:srgbClr val="3D7E9A"/>
                </a:solidFill>
                <a:latin typeface="Consolas" panose="020B0609020204030204" pitchFamily="49" charset="0"/>
                <a:cs typeface="Arial" panose="020B0604020202020204" pitchFamily="34" charset="0"/>
              </a:rPr>
              <a:t> (Status code)</a:t>
            </a:r>
            <a:r>
              <a:rPr lang="en-US" altLang="en-US" dirty="0">
                <a:solidFill>
                  <a:srgbClr val="333333"/>
                </a:solidFill>
                <a:latin typeface="Arial" panose="020B0604020202020204" pitchFamily="34" charset="0"/>
                <a:cs typeface="Arial" panose="020B0604020202020204" pitchFamily="34" charset="0"/>
              </a:rPr>
              <a:t> "Partial Content" response returned when the fetched data is only part of the content, such as is delivered using the </a:t>
            </a:r>
            <a:r>
              <a:rPr lang="en-US" altLang="en-US" sz="2000" dirty="0">
                <a:solidFill>
                  <a:srgbClr val="3D7E9A"/>
                </a:solidFill>
                <a:latin typeface="Consolas" panose="020B0609020204030204" pitchFamily="49" charset="0"/>
                <a:cs typeface="Arial" panose="020B0604020202020204" pitchFamily="34" charset="0"/>
                <a:hlinkClick r:id="rId5" tooltip="The Range HTTP request header indicates the part of a document that the server should return. Several parts can be requested with one Range header at once, and the server may send back these ranges in a multipart document. If the server sends back ranges, it uses the 206 Partial Content for the response. If the ranges are invalid, the server returns the 416 Range Not Satisfiable error. The server can also ignore the Range header and return the whole document with a 200 status code."/>
              </a:rPr>
              <a:t>Range</a:t>
            </a:r>
            <a:r>
              <a:rPr lang="en-US" altLang="en-US" dirty="0">
                <a:solidFill>
                  <a:srgbClr val="333333"/>
                </a:solidFill>
                <a:latin typeface="Arial" panose="020B0604020202020204" pitchFamily="34" charset="0"/>
                <a:cs typeface="Arial" panose="020B0604020202020204" pitchFamily="34" charset="0"/>
              </a:rPr>
              <a:t> header).</a:t>
            </a:r>
            <a:r>
              <a:rPr lang="en-US" altLang="en-US" sz="1050" dirty="0">
                <a:solidFill>
                  <a:schemeClr val="tx1"/>
                </a:solidFill>
              </a:rPr>
              <a:t> </a:t>
            </a:r>
            <a:endParaRPr lang="en-US" altLang="en-US" sz="2800" dirty="0">
              <a:solidFill>
                <a:schemeClr val="tx1"/>
              </a:solidFill>
              <a:latin typeface="Arial" panose="020B0604020202020204" pitchFamily="34" charset="0"/>
            </a:endParaRPr>
          </a:p>
          <a:p>
            <a:endParaRPr lang="en-IN" dirty="0"/>
          </a:p>
        </p:txBody>
      </p:sp>
      <p:sp>
        <p:nvSpPr>
          <p:cNvPr id="4" name="Footer Placeholder 3"/>
          <p:cNvSpPr>
            <a:spLocks noGrp="1"/>
          </p:cNvSpPr>
          <p:nvPr>
            <p:ph type="ftr" sz="quarter" idx="11"/>
          </p:nvPr>
        </p:nvSpPr>
        <p:spPr/>
        <p:txBody>
          <a:bodyPr/>
          <a:lstStyle/>
          <a:p>
            <a:r>
              <a:rPr lang="en-IN" smtClean="0"/>
              <a:t>veena suresh,PESU</a:t>
            </a:r>
            <a:endParaRPr lang="en-IN"/>
          </a:p>
        </p:txBody>
      </p:sp>
      <p:sp>
        <p:nvSpPr>
          <p:cNvPr id="5" name="Rectangle 2">
            <a:extLst>
              <a:ext uri="{FF2B5EF4-FFF2-40B4-BE49-F238E27FC236}">
                <a16:creationId xmlns="" xmlns:a16="http://schemas.microsoft.com/office/drawing/2014/main" id="{27AA07A9-795A-4F1E-9D9C-C8BE00459C3F}"/>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08683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HTTPD</a:t>
            </a:r>
            <a:endParaRPr lang="en-IN" dirty="0"/>
          </a:p>
        </p:txBody>
      </p:sp>
      <p:sp>
        <p:nvSpPr>
          <p:cNvPr id="3" name="Content Placeholder 2"/>
          <p:cNvSpPr>
            <a:spLocks noGrp="1"/>
          </p:cNvSpPr>
          <p:nvPr>
            <p:ph idx="1"/>
          </p:nvPr>
        </p:nvSpPr>
        <p:spPr/>
        <p:txBody>
          <a:bodyPr/>
          <a:lstStyle/>
          <a:p>
            <a:r>
              <a:rPr lang="en-GB" b="1" dirty="0"/>
              <a:t>HTTP Daemon</a:t>
            </a:r>
            <a:r>
              <a:rPr lang="en-GB" dirty="0"/>
              <a:t> is a software program that runs in the background of a web server and waits for the incoming server requests. The daemon answers the request automatically and serves the hypertext and multimedia documents over the Internet using HTTP</a:t>
            </a:r>
            <a:r>
              <a:rPr lang="en-GB" dirty="0" smtClean="0"/>
              <a:t>.</a:t>
            </a:r>
          </a:p>
          <a:p>
            <a:endParaRPr lang="en-GB" dirty="0" smtClean="0"/>
          </a:p>
          <a:p>
            <a:r>
              <a:rPr lang="en-GB" dirty="0" err="1" smtClean="0"/>
              <a:t>httpd</a:t>
            </a:r>
            <a:r>
              <a:rPr lang="en-GB" dirty="0"/>
              <a:t> is the Apache </a:t>
            </a:r>
            <a:r>
              <a:rPr lang="en-GB" dirty="0" err="1"/>
              <a:t>HyperText</a:t>
            </a:r>
            <a:r>
              <a:rPr lang="en-GB" dirty="0"/>
              <a:t> Transfer Protocol (HTTP) server program. It is designed to be run as a standalone daemon process. When used like this it will create a pool of child processes or threads to handle requests.</a:t>
            </a:r>
            <a:endParaRPr lang="en-IN" dirty="0"/>
          </a:p>
        </p:txBody>
      </p:sp>
      <p:sp>
        <p:nvSpPr>
          <p:cNvPr id="4" name="Footer Placeholder 3"/>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36507974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The </a:t>
            </a:r>
            <a:r>
              <a:rPr lang="en-GB" b="1" dirty="0"/>
              <a:t>Apache HTTP Server configuration file</a:t>
            </a:r>
            <a:r>
              <a:rPr lang="en-GB" dirty="0"/>
              <a:t> is /</a:t>
            </a:r>
            <a:r>
              <a:rPr lang="en-GB" dirty="0" err="1"/>
              <a:t>etc</a:t>
            </a:r>
            <a:r>
              <a:rPr lang="en-GB" dirty="0"/>
              <a:t>/</a:t>
            </a:r>
            <a:r>
              <a:rPr lang="en-GB" b="1" dirty="0" err="1"/>
              <a:t>httpd</a:t>
            </a:r>
            <a:r>
              <a:rPr lang="en-GB" dirty="0"/>
              <a:t>/</a:t>
            </a:r>
            <a:r>
              <a:rPr lang="en-GB" b="1" dirty="0" err="1"/>
              <a:t>conf</a:t>
            </a:r>
            <a:r>
              <a:rPr lang="en-GB" dirty="0"/>
              <a:t>/</a:t>
            </a:r>
            <a:r>
              <a:rPr lang="en-GB" b="1" dirty="0" err="1"/>
              <a:t>httpd</a:t>
            </a:r>
            <a:r>
              <a:rPr lang="en-GB" dirty="0" err="1"/>
              <a:t>.</a:t>
            </a:r>
            <a:r>
              <a:rPr lang="en-GB" b="1" dirty="0" err="1"/>
              <a:t>conf</a:t>
            </a:r>
            <a:r>
              <a:rPr lang="en-GB" dirty="0"/>
              <a:t> . The </a:t>
            </a:r>
            <a:r>
              <a:rPr lang="en-GB" b="1" dirty="0" err="1"/>
              <a:t>httpd</a:t>
            </a:r>
            <a:r>
              <a:rPr lang="en-GB" dirty="0" err="1"/>
              <a:t>.</a:t>
            </a:r>
            <a:r>
              <a:rPr lang="en-GB" b="1" dirty="0" err="1"/>
              <a:t>conf</a:t>
            </a:r>
            <a:r>
              <a:rPr lang="en-GB" b="1" dirty="0"/>
              <a:t> file</a:t>
            </a:r>
            <a:r>
              <a:rPr lang="en-GB" dirty="0"/>
              <a:t> is well-commented and mostly self-explanatory. The default </a:t>
            </a:r>
            <a:r>
              <a:rPr lang="en-GB" b="1" dirty="0"/>
              <a:t>configuration</a:t>
            </a:r>
            <a:r>
              <a:rPr lang="en-GB" dirty="0"/>
              <a:t> works for most situations</a:t>
            </a:r>
            <a:endParaRPr lang="en-IN" dirty="0"/>
          </a:p>
        </p:txBody>
      </p:sp>
      <p:sp>
        <p:nvSpPr>
          <p:cNvPr id="4" name="Footer Placeholder 3"/>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4150144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veena suresh,PESU</a:t>
            </a:r>
            <a:endParaRPr lang="en-IN"/>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646" y="449705"/>
            <a:ext cx="14000813" cy="6610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980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veena suresh,PESU</a:t>
            </a:r>
            <a:endParaRPr lang="en-IN"/>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9626" y="194872"/>
            <a:ext cx="13041443" cy="7330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5930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veena suresh,PESU</a:t>
            </a:r>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3129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veena suresh,PESU</a:t>
            </a:r>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2650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veena suresh,PESU</a:t>
            </a:r>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4441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veena suresh,PESU</a:t>
            </a:r>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1630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F181486-A93C-44DE-93BE-3C43277C2E58}"/>
              </a:ext>
            </a:extLst>
          </p:cNvPr>
          <p:cNvPicPr>
            <a:picLocks noChangeAspect="1"/>
          </p:cNvPicPr>
          <p:nvPr/>
        </p:nvPicPr>
        <p:blipFill>
          <a:blip r:embed="rId2"/>
          <a:stretch>
            <a:fillRect/>
          </a:stretch>
        </p:blipFill>
        <p:spPr>
          <a:xfrm>
            <a:off x="268919" y="1457325"/>
            <a:ext cx="10287000" cy="3943350"/>
          </a:xfrm>
          <a:prstGeom prst="rect">
            <a:avLst/>
          </a:prstGeom>
        </p:spPr>
      </p:pic>
      <p:sp>
        <p:nvSpPr>
          <p:cNvPr id="3" name="Footer Placeholder 2">
            <a:extLst>
              <a:ext uri="{FF2B5EF4-FFF2-40B4-BE49-F238E27FC236}">
                <a16:creationId xmlns="" xmlns:a16="http://schemas.microsoft.com/office/drawing/2014/main" id="{9C350305-1ECE-4D26-8952-52A559F9DB30}"/>
              </a:ext>
            </a:extLst>
          </p:cNvPr>
          <p:cNvSpPr>
            <a:spLocks noGrp="1"/>
          </p:cNvSpPr>
          <p:nvPr>
            <p:ph type="ftr" sz="quarter" idx="11"/>
          </p:nvPr>
        </p:nvSpPr>
        <p:spPr/>
        <p:txBody>
          <a:bodyPr/>
          <a:lstStyle/>
          <a:p>
            <a:r>
              <a:rPr lang="en-IN" smtClean="0"/>
              <a:t>veena suresh,PESU</a:t>
            </a:r>
            <a:endParaRPr lang="en-IN" dirty="0"/>
          </a:p>
        </p:txBody>
      </p:sp>
    </p:spTree>
    <p:extLst>
      <p:ext uri="{BB962C8B-B14F-4D97-AF65-F5344CB8AC3E}">
        <p14:creationId xmlns:p14="http://schemas.microsoft.com/office/powerpoint/2010/main" val="13720097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veena suresh,PESU</a:t>
            </a:r>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6713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veena suresh,PESU</a:t>
            </a:r>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88881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veena suresh,PESU</a:t>
            </a:r>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2235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veena suresh,PESU</a:t>
            </a:r>
            <a:endParaRPr lang="en-I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90667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veena suresh,PESU</a:t>
            </a:r>
            <a:endParaRPr lang="en-IN"/>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6782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05869C-35EE-48E3-BE5F-6808727BDB83}"/>
              </a:ext>
            </a:extLst>
          </p:cNvPr>
          <p:cNvSpPr>
            <a:spLocks noGrp="1"/>
          </p:cNvSpPr>
          <p:nvPr>
            <p:ph type="title"/>
          </p:nvPr>
        </p:nvSpPr>
        <p:spPr/>
        <p:txBody>
          <a:bodyPr/>
          <a:lstStyle/>
          <a:p>
            <a:r>
              <a:rPr lang="en-IN" dirty="0"/>
              <a:t>URL</a:t>
            </a:r>
          </a:p>
        </p:txBody>
      </p:sp>
      <p:sp>
        <p:nvSpPr>
          <p:cNvPr id="3" name="Content Placeholder 2">
            <a:extLst>
              <a:ext uri="{FF2B5EF4-FFF2-40B4-BE49-F238E27FC236}">
                <a16:creationId xmlns="" xmlns:a16="http://schemas.microsoft.com/office/drawing/2014/main" id="{E05D1F9E-BE89-499E-9200-9081D0343E9C}"/>
              </a:ext>
            </a:extLst>
          </p:cNvPr>
          <p:cNvSpPr>
            <a:spLocks noGrp="1"/>
          </p:cNvSpPr>
          <p:nvPr>
            <p:ph idx="1"/>
          </p:nvPr>
        </p:nvSpPr>
        <p:spPr>
          <a:xfrm>
            <a:off x="677334" y="1553593"/>
            <a:ext cx="8596668" cy="4487770"/>
          </a:xfrm>
        </p:spPr>
        <p:txBody>
          <a:bodyPr>
            <a:normAutofit fontScale="92500" lnSpcReduction="10000"/>
          </a:bodyPr>
          <a:lstStyle/>
          <a:p>
            <a:r>
              <a:rPr lang="en-IN" dirty="0"/>
              <a:t>A URL (Uniform Resource Locator) is used to uniquely identify a resource over the web. </a:t>
            </a:r>
          </a:p>
          <a:p>
            <a:r>
              <a:rPr lang="en-US" altLang="en-US" i="1" dirty="0">
                <a:solidFill>
                  <a:srgbClr val="000000"/>
                </a:solidFill>
                <a:latin typeface="Consolas" panose="020B0609020204030204" pitchFamily="49" charset="0"/>
              </a:rPr>
              <a:t>protocol</a:t>
            </a:r>
            <a:r>
              <a:rPr lang="en-US" altLang="en-US" dirty="0">
                <a:solidFill>
                  <a:srgbClr val="000000"/>
                </a:solidFill>
                <a:latin typeface="Consolas" panose="020B0609020204030204" pitchFamily="49" charset="0"/>
              </a:rPr>
              <a:t>://</a:t>
            </a:r>
            <a:r>
              <a:rPr lang="en-US" altLang="en-US" i="1" dirty="0">
                <a:solidFill>
                  <a:srgbClr val="000000"/>
                </a:solidFill>
                <a:latin typeface="Consolas" panose="020B0609020204030204" pitchFamily="49" charset="0"/>
              </a:rPr>
              <a:t>hostname</a:t>
            </a:r>
            <a:r>
              <a:rPr lang="en-US" altLang="en-US" dirty="0">
                <a:solidFill>
                  <a:srgbClr val="000000"/>
                </a:solidFill>
                <a:latin typeface="Consolas" panose="020B0609020204030204" pitchFamily="49" charset="0"/>
              </a:rPr>
              <a:t>:</a:t>
            </a:r>
            <a:r>
              <a:rPr lang="en-US" altLang="en-US" i="1" dirty="0">
                <a:solidFill>
                  <a:srgbClr val="000000"/>
                </a:solidFill>
                <a:latin typeface="Consolas" panose="020B0609020204030204" pitchFamily="49" charset="0"/>
              </a:rPr>
              <a:t>port</a:t>
            </a:r>
            <a:r>
              <a:rPr lang="en-US" altLang="en-US" dirty="0">
                <a:solidFill>
                  <a:srgbClr val="000000"/>
                </a:solidFill>
                <a:latin typeface="Consolas" panose="020B0609020204030204" pitchFamily="49" charset="0"/>
              </a:rPr>
              <a:t>/</a:t>
            </a:r>
            <a:r>
              <a:rPr lang="en-US" altLang="en-US" i="1" dirty="0">
                <a:solidFill>
                  <a:srgbClr val="000000"/>
                </a:solidFill>
                <a:latin typeface="Consolas" panose="020B0609020204030204" pitchFamily="49" charset="0"/>
              </a:rPr>
              <a:t>path-and-file-name</a:t>
            </a:r>
            <a:endParaRPr lang="en-US" altLang="en-US" sz="1600" i="1" dirty="0">
              <a:solidFill>
                <a:schemeClr val="tx1"/>
              </a:solidFill>
              <a:latin typeface="Consolas" panose="020B0609020204030204" pitchFamily="49" charset="0"/>
            </a:endParaRPr>
          </a:p>
          <a:p>
            <a:endParaRPr lang="en-US" altLang="en-US" sz="1900" dirty="0">
              <a:solidFill>
                <a:schemeClr val="tx1"/>
              </a:solidFill>
              <a:latin typeface="Arial" panose="020B0604020202020204" pitchFamily="34" charset="0"/>
            </a:endParaRPr>
          </a:p>
          <a:p>
            <a:pPr marL="0" lvl="0" indent="0" defTabSz="914400" eaLnBrk="0" fontAlgn="base" hangingPunct="0">
              <a:spcBef>
                <a:spcPct val="0"/>
              </a:spcBef>
              <a:spcAft>
                <a:spcPct val="0"/>
              </a:spcAft>
              <a:buClrTx/>
              <a:buSzTx/>
              <a:buNone/>
            </a:pPr>
            <a:r>
              <a:rPr lang="en-US" altLang="en-US" dirty="0">
                <a:solidFill>
                  <a:srgbClr val="000000"/>
                </a:solidFill>
                <a:latin typeface="Segoe UI" panose="020B0502040204020203" pitchFamily="34" charset="0"/>
                <a:cs typeface="Segoe UI" panose="020B0502040204020203" pitchFamily="34" charset="0"/>
              </a:rPr>
              <a:t>There are 4 parts in a URL:</a:t>
            </a:r>
          </a:p>
          <a:p>
            <a:pPr marL="0" lvl="0" indent="0" defTabSz="914400" eaLnBrk="0" fontAlgn="base" hangingPunct="0">
              <a:spcBef>
                <a:spcPct val="0"/>
              </a:spcBef>
              <a:spcAft>
                <a:spcPct val="0"/>
              </a:spcAft>
              <a:buClrTx/>
              <a:buSzTx/>
              <a:buNone/>
            </a:pPr>
            <a:endParaRPr lang="en-US" altLang="en-US" sz="1400" dirty="0">
              <a:solidFill>
                <a:schemeClr val="tx1"/>
              </a:solidFill>
            </a:endParaRPr>
          </a:p>
          <a:p>
            <a:pPr defTabSz="914400" eaLnBrk="0" fontAlgn="base" hangingPunct="0">
              <a:spcBef>
                <a:spcPct val="0"/>
              </a:spcBef>
              <a:spcAft>
                <a:spcPct val="0"/>
              </a:spcAft>
              <a:buClrTx/>
              <a:buSzTx/>
              <a:buFont typeface="Wingdings" panose="05000000000000000000" pitchFamily="2" charset="2"/>
              <a:buChar char="q"/>
            </a:pPr>
            <a:r>
              <a:rPr lang="en-US" altLang="en-US" b="1" i="1" dirty="0">
                <a:solidFill>
                  <a:srgbClr val="000000"/>
                </a:solidFill>
                <a:latin typeface="Segoe UI" panose="020B0502040204020203" pitchFamily="34" charset="0"/>
                <a:cs typeface="Segoe UI" panose="020B0502040204020203" pitchFamily="34" charset="0"/>
              </a:rPr>
              <a:t>Protocol</a:t>
            </a:r>
            <a:r>
              <a:rPr lang="en-US" altLang="en-US" dirty="0">
                <a:solidFill>
                  <a:srgbClr val="000000"/>
                </a:solidFill>
                <a:latin typeface="Segoe UI" panose="020B0502040204020203" pitchFamily="34" charset="0"/>
                <a:cs typeface="Segoe UI" panose="020B0502040204020203" pitchFamily="34" charset="0"/>
              </a:rPr>
              <a:t>: The application-level protocol used by the client and server, e.g., HTTP, FTP, and telnet.</a:t>
            </a:r>
          </a:p>
          <a:p>
            <a:pPr defTabSz="914400" eaLnBrk="0" fontAlgn="base" hangingPunct="0">
              <a:spcBef>
                <a:spcPct val="0"/>
              </a:spcBef>
              <a:spcAft>
                <a:spcPct val="0"/>
              </a:spcAft>
              <a:buClrTx/>
              <a:buSzTx/>
              <a:buFont typeface="Wingdings" panose="05000000000000000000" pitchFamily="2" charset="2"/>
              <a:buChar char="q"/>
            </a:pPr>
            <a:r>
              <a:rPr lang="en-US" altLang="en-US" b="1" i="1" dirty="0">
                <a:solidFill>
                  <a:srgbClr val="000000"/>
                </a:solidFill>
                <a:latin typeface="Segoe UI" panose="020B0502040204020203" pitchFamily="34" charset="0"/>
                <a:cs typeface="Segoe UI" panose="020B0502040204020203" pitchFamily="34" charset="0"/>
              </a:rPr>
              <a:t>Hostname</a:t>
            </a:r>
            <a:r>
              <a:rPr lang="en-US" altLang="en-US" dirty="0">
                <a:solidFill>
                  <a:srgbClr val="000000"/>
                </a:solidFill>
                <a:latin typeface="Segoe UI" panose="020B0502040204020203" pitchFamily="34" charset="0"/>
                <a:cs typeface="Segoe UI" panose="020B0502040204020203" pitchFamily="34" charset="0"/>
              </a:rPr>
              <a:t>: The DNS domain name (e.g., </a:t>
            </a:r>
            <a:r>
              <a:rPr lang="en-US" altLang="en-US" dirty="0">
                <a:solidFill>
                  <a:srgbClr val="000000"/>
                </a:solidFill>
                <a:latin typeface="Consolas" panose="020B0609020204030204" pitchFamily="49" charset="0"/>
                <a:cs typeface="Segoe UI" panose="020B0502040204020203" pitchFamily="34" charset="0"/>
              </a:rPr>
              <a:t>www.nowhere123.com</a:t>
            </a:r>
            <a:r>
              <a:rPr lang="en-US" altLang="en-US" dirty="0">
                <a:solidFill>
                  <a:srgbClr val="000000"/>
                </a:solidFill>
                <a:latin typeface="Segoe UI" panose="020B0502040204020203" pitchFamily="34" charset="0"/>
                <a:cs typeface="Segoe UI" panose="020B0502040204020203" pitchFamily="34" charset="0"/>
              </a:rPr>
              <a:t>) or IP address (e.g., 192.128.1.2) of the server.</a:t>
            </a:r>
          </a:p>
          <a:p>
            <a:pPr defTabSz="914400" eaLnBrk="0" fontAlgn="base" hangingPunct="0">
              <a:spcBef>
                <a:spcPct val="0"/>
              </a:spcBef>
              <a:spcAft>
                <a:spcPct val="0"/>
              </a:spcAft>
              <a:buClrTx/>
              <a:buSzTx/>
              <a:buFont typeface="Wingdings" panose="05000000000000000000" pitchFamily="2" charset="2"/>
              <a:buChar char="q"/>
            </a:pPr>
            <a:r>
              <a:rPr lang="en-US" altLang="en-US" b="1" i="1" dirty="0">
                <a:solidFill>
                  <a:srgbClr val="000000"/>
                </a:solidFill>
                <a:latin typeface="Segoe UI" panose="020B0502040204020203" pitchFamily="34" charset="0"/>
                <a:cs typeface="Segoe UI" panose="020B0502040204020203" pitchFamily="34" charset="0"/>
              </a:rPr>
              <a:t>Port</a:t>
            </a:r>
            <a:r>
              <a:rPr lang="en-US" altLang="en-US" dirty="0">
                <a:solidFill>
                  <a:srgbClr val="000000"/>
                </a:solidFill>
                <a:latin typeface="Segoe UI" panose="020B0502040204020203" pitchFamily="34" charset="0"/>
                <a:cs typeface="Segoe UI" panose="020B0502040204020203" pitchFamily="34" charset="0"/>
              </a:rPr>
              <a:t>: The TCP port number that the server is listening for incoming requests from the clients.</a:t>
            </a:r>
          </a:p>
          <a:p>
            <a:pPr defTabSz="914400" eaLnBrk="0" fontAlgn="base" hangingPunct="0">
              <a:spcBef>
                <a:spcPct val="0"/>
              </a:spcBef>
              <a:spcAft>
                <a:spcPct val="0"/>
              </a:spcAft>
              <a:buClrTx/>
              <a:buSzTx/>
              <a:buFont typeface="Wingdings" panose="05000000000000000000" pitchFamily="2" charset="2"/>
              <a:buChar char="q"/>
            </a:pPr>
            <a:r>
              <a:rPr lang="en-US" altLang="en-US" b="1" i="1" dirty="0">
                <a:solidFill>
                  <a:srgbClr val="000000"/>
                </a:solidFill>
                <a:latin typeface="Segoe UI" panose="020B0502040204020203" pitchFamily="34" charset="0"/>
                <a:cs typeface="Segoe UI" panose="020B0502040204020203" pitchFamily="34" charset="0"/>
              </a:rPr>
              <a:t>Path-and-file-name</a:t>
            </a:r>
            <a:r>
              <a:rPr lang="en-US" altLang="en-US" i="1" dirty="0">
                <a:solidFill>
                  <a:srgbClr val="000000"/>
                </a:solidFill>
                <a:latin typeface="Segoe UI" panose="020B0502040204020203" pitchFamily="34" charset="0"/>
                <a:cs typeface="Segoe UI" panose="020B0502040204020203" pitchFamily="34" charset="0"/>
              </a:rPr>
              <a:t>:</a:t>
            </a:r>
            <a:r>
              <a:rPr lang="en-US" altLang="en-US" b="1" dirty="0">
                <a:solidFill>
                  <a:srgbClr val="000000"/>
                </a:solidFill>
                <a:latin typeface="Segoe UI" panose="020B0502040204020203" pitchFamily="34" charset="0"/>
                <a:cs typeface="Segoe UI" panose="020B0502040204020203" pitchFamily="34" charset="0"/>
              </a:rPr>
              <a:t> </a:t>
            </a:r>
            <a:r>
              <a:rPr lang="en-US" altLang="en-US" dirty="0">
                <a:solidFill>
                  <a:srgbClr val="000000"/>
                </a:solidFill>
                <a:latin typeface="Segoe UI" panose="020B0502040204020203" pitchFamily="34" charset="0"/>
                <a:cs typeface="Segoe UI" panose="020B0502040204020203" pitchFamily="34" charset="0"/>
              </a:rPr>
              <a:t>The name and location of the requested resource, under the server document base directory.</a:t>
            </a:r>
          </a:p>
          <a:p>
            <a:pPr marL="0" lvl="0" indent="0" defTabSz="914400" eaLnBrk="0" fontAlgn="base" hangingPunct="0">
              <a:spcBef>
                <a:spcPct val="0"/>
              </a:spcBef>
              <a:spcAft>
                <a:spcPct val="0"/>
              </a:spcAft>
              <a:buClrTx/>
              <a:buSzTx/>
              <a:buNone/>
            </a:pPr>
            <a:endParaRPr lang="en-US" altLang="en-US" sz="4000" dirty="0">
              <a:solidFill>
                <a:schemeClr val="tx1"/>
              </a:solidFill>
              <a:latin typeface="Arial" panose="020B0604020202020204" pitchFamily="34" charset="0"/>
            </a:endParaRPr>
          </a:p>
          <a:p>
            <a:endParaRPr lang="en-IN" dirty="0"/>
          </a:p>
        </p:txBody>
      </p:sp>
      <p:sp>
        <p:nvSpPr>
          <p:cNvPr id="5" name="Footer Placeholder 4">
            <a:extLst>
              <a:ext uri="{FF2B5EF4-FFF2-40B4-BE49-F238E27FC236}">
                <a16:creationId xmlns="" xmlns:a16="http://schemas.microsoft.com/office/drawing/2014/main" id="{64C86BA0-916C-466C-81DD-CB717AB3B564}"/>
              </a:ext>
            </a:extLst>
          </p:cNvPr>
          <p:cNvSpPr>
            <a:spLocks noGrp="1"/>
          </p:cNvSpPr>
          <p:nvPr>
            <p:ph type="ftr" sz="quarter" idx="11"/>
          </p:nvPr>
        </p:nvSpPr>
        <p:spPr/>
        <p:txBody>
          <a:bodyPr/>
          <a:lstStyle/>
          <a:p>
            <a:r>
              <a:rPr lang="en-IN" smtClean="0"/>
              <a:t>veena suresh,PESU</a:t>
            </a:r>
            <a:endParaRPr lang="en-IN"/>
          </a:p>
        </p:txBody>
      </p:sp>
      <p:sp>
        <p:nvSpPr>
          <p:cNvPr id="4" name="Rectangle 1">
            <a:extLst>
              <a:ext uri="{FF2B5EF4-FFF2-40B4-BE49-F238E27FC236}">
                <a16:creationId xmlns="" xmlns:a16="http://schemas.microsoft.com/office/drawing/2014/main" id="{A2A3B2A4-DF12-4807-9BB2-680286862D5D}"/>
              </a:ext>
            </a:extLst>
          </p:cNvPr>
          <p:cNvSpPr>
            <a:spLocks noChangeArrowheads="1"/>
          </p:cNvSpPr>
          <p:nvPr/>
        </p:nvSpPr>
        <p:spPr bwMode="auto">
          <a:xfrm>
            <a:off x="0" y="90100"/>
            <a:ext cx="65" cy="276999"/>
          </a:xfrm>
          <a:prstGeom prst="rect">
            <a:avLst/>
          </a:prstGeom>
          <a:solidFill>
            <a:srgbClr val="C7E2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412543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6934AD3-7A20-41DD-A8E0-A3A807A5894F}"/>
              </a:ext>
            </a:extLst>
          </p:cNvPr>
          <p:cNvSpPr>
            <a:spLocks noGrp="1"/>
          </p:cNvSpPr>
          <p:nvPr>
            <p:ph idx="1"/>
          </p:nvPr>
        </p:nvSpPr>
        <p:spPr>
          <a:xfrm>
            <a:off x="677334" y="1526959"/>
            <a:ext cx="8596668" cy="4514403"/>
          </a:xfrm>
        </p:spPr>
        <p:txBody>
          <a:bodyPr>
            <a:normAutofit lnSpcReduction="10000"/>
          </a:bodyPr>
          <a:lstStyle/>
          <a:p>
            <a:r>
              <a:rPr lang="en-IN" dirty="0"/>
              <a:t>For Example,</a:t>
            </a:r>
          </a:p>
          <a:p>
            <a:r>
              <a:rPr lang="en-US" altLang="en-US" dirty="0">
                <a:solidFill>
                  <a:srgbClr val="000000"/>
                </a:solidFill>
                <a:latin typeface="Segoe UI" panose="020B0502040204020203" pitchFamily="34" charset="0"/>
                <a:cs typeface="Segoe UI" panose="020B0502040204020203" pitchFamily="34" charset="0"/>
              </a:rPr>
              <a:t>In the URL</a:t>
            </a:r>
          </a:p>
          <a:p>
            <a:pPr marL="0" indent="0">
              <a:buNone/>
            </a:pPr>
            <a:r>
              <a:rPr lang="en-US" altLang="en-US" dirty="0">
                <a:solidFill>
                  <a:srgbClr val="000000"/>
                </a:solidFill>
                <a:latin typeface="Segoe UI" panose="020B0502040204020203" pitchFamily="34" charset="0"/>
                <a:cs typeface="Segoe UI" panose="020B0502040204020203" pitchFamily="34" charset="0"/>
              </a:rPr>
              <a:t>		 </a:t>
            </a:r>
            <a:r>
              <a:rPr lang="en-US" altLang="en-US" dirty="0">
                <a:solidFill>
                  <a:srgbClr val="000000"/>
                </a:solidFill>
                <a:latin typeface="Consolas" panose="020B0609020204030204" pitchFamily="49" charset="0"/>
              </a:rPr>
              <a:t>http://www.nowhere123.com/docs/index.html</a:t>
            </a:r>
            <a:r>
              <a:rPr lang="en-US" altLang="en-US" dirty="0">
                <a:solidFill>
                  <a:srgbClr val="000000"/>
                </a:solidFill>
                <a:latin typeface="Segoe UI" panose="020B0502040204020203" pitchFamily="34" charset="0"/>
                <a:cs typeface="Segoe UI" panose="020B0502040204020203" pitchFamily="34" charset="0"/>
              </a:rPr>
              <a:t>, </a:t>
            </a:r>
          </a:p>
          <a:p>
            <a:endParaRPr lang="en-US" altLang="en-US" dirty="0">
              <a:solidFill>
                <a:srgbClr val="000000"/>
              </a:solidFill>
              <a:latin typeface="Segoe UI" panose="020B0502040204020203" pitchFamily="34" charset="0"/>
              <a:cs typeface="Segoe UI" panose="020B0502040204020203" pitchFamily="34" charset="0"/>
            </a:endParaRPr>
          </a:p>
          <a:p>
            <a:r>
              <a:rPr lang="en-US" altLang="en-US" dirty="0">
                <a:solidFill>
                  <a:srgbClr val="000000"/>
                </a:solidFill>
                <a:latin typeface="Segoe UI" panose="020B0502040204020203" pitchFamily="34" charset="0"/>
                <a:cs typeface="Segoe UI" panose="020B0502040204020203" pitchFamily="34" charset="0"/>
              </a:rPr>
              <a:t>the communication protocol is HTTP; </a:t>
            </a:r>
          </a:p>
          <a:p>
            <a:r>
              <a:rPr lang="en-US" altLang="en-US" dirty="0">
                <a:solidFill>
                  <a:srgbClr val="000000"/>
                </a:solidFill>
                <a:latin typeface="Segoe UI" panose="020B0502040204020203" pitchFamily="34" charset="0"/>
                <a:cs typeface="Segoe UI" panose="020B0502040204020203" pitchFamily="34" charset="0"/>
              </a:rPr>
              <a:t>the hostname is </a:t>
            </a:r>
            <a:r>
              <a:rPr lang="en-US" altLang="en-US" dirty="0">
                <a:solidFill>
                  <a:srgbClr val="000000"/>
                </a:solidFill>
                <a:latin typeface="Consolas" panose="020B0609020204030204" pitchFamily="49" charset="0"/>
              </a:rPr>
              <a:t>www.nowhere123.com</a:t>
            </a:r>
            <a:r>
              <a:rPr lang="en-US" altLang="en-US" dirty="0">
                <a:solidFill>
                  <a:srgbClr val="000000"/>
                </a:solidFill>
                <a:latin typeface="Segoe UI" panose="020B0502040204020203" pitchFamily="34" charset="0"/>
                <a:cs typeface="Segoe UI" panose="020B0502040204020203" pitchFamily="34" charset="0"/>
              </a:rPr>
              <a:t>. </a:t>
            </a:r>
          </a:p>
          <a:p>
            <a:r>
              <a:rPr lang="en-US" altLang="en-US" dirty="0">
                <a:solidFill>
                  <a:srgbClr val="000000"/>
                </a:solidFill>
                <a:latin typeface="Segoe UI" panose="020B0502040204020203" pitchFamily="34" charset="0"/>
                <a:cs typeface="Segoe UI" panose="020B0502040204020203" pitchFamily="34" charset="0"/>
              </a:rPr>
              <a:t>The port number was not specified in the URL, and takes on the default number, which is </a:t>
            </a:r>
            <a:r>
              <a:rPr lang="en-US" altLang="en-US" b="1" dirty="0">
                <a:solidFill>
                  <a:srgbClr val="000000"/>
                </a:solidFill>
                <a:latin typeface="Segoe UI" panose="020B0502040204020203" pitchFamily="34" charset="0"/>
                <a:cs typeface="Segoe UI" panose="020B0502040204020203" pitchFamily="34" charset="0"/>
              </a:rPr>
              <a:t>TCP port 80 </a:t>
            </a:r>
            <a:r>
              <a:rPr lang="en-US" altLang="en-US" dirty="0">
                <a:solidFill>
                  <a:srgbClr val="000000"/>
                </a:solidFill>
                <a:latin typeface="Segoe UI" panose="020B0502040204020203" pitchFamily="34" charset="0"/>
                <a:cs typeface="Segoe UI" panose="020B0502040204020203" pitchFamily="34" charset="0"/>
              </a:rPr>
              <a:t>for HTTP. </a:t>
            </a:r>
          </a:p>
          <a:p>
            <a:r>
              <a:rPr lang="en-US" altLang="en-US" dirty="0">
                <a:solidFill>
                  <a:srgbClr val="000000"/>
                </a:solidFill>
                <a:latin typeface="Segoe UI" panose="020B0502040204020203" pitchFamily="34" charset="0"/>
                <a:cs typeface="Segoe UI" panose="020B0502040204020203" pitchFamily="34" charset="0"/>
              </a:rPr>
              <a:t>The path and file name for the resource to be located is "</a:t>
            </a:r>
            <a:r>
              <a:rPr lang="en-US" altLang="en-US" dirty="0">
                <a:solidFill>
                  <a:srgbClr val="000000"/>
                </a:solidFill>
                <a:latin typeface="Consolas" panose="020B0609020204030204" pitchFamily="49" charset="0"/>
              </a:rPr>
              <a:t>/docs/index.html</a:t>
            </a:r>
            <a:r>
              <a:rPr lang="en-US" altLang="en-US" dirty="0">
                <a:solidFill>
                  <a:srgbClr val="000000"/>
                </a:solidFill>
                <a:latin typeface="Segoe UI" panose="020B0502040204020203" pitchFamily="34" charset="0"/>
                <a:cs typeface="Segoe UI" panose="020B0502040204020203" pitchFamily="34" charset="0"/>
              </a:rPr>
              <a:t>".</a:t>
            </a:r>
            <a:r>
              <a:rPr lang="en-US" altLang="en-US" sz="1400" dirty="0">
                <a:solidFill>
                  <a:schemeClr val="tx1"/>
                </a:solidFill>
              </a:rPr>
              <a:t> </a:t>
            </a:r>
            <a:endParaRPr lang="en-US" altLang="en-US" sz="4000" dirty="0">
              <a:solidFill>
                <a:schemeClr val="tx1"/>
              </a:solidFill>
              <a:latin typeface="Arial" panose="020B0604020202020204" pitchFamily="34" charset="0"/>
            </a:endParaRPr>
          </a:p>
          <a:p>
            <a:endParaRPr lang="en-IN" dirty="0"/>
          </a:p>
          <a:p>
            <a:endParaRPr lang="en-IN" dirty="0"/>
          </a:p>
        </p:txBody>
      </p:sp>
      <p:sp>
        <p:nvSpPr>
          <p:cNvPr id="2" name="Footer Placeholder 1">
            <a:extLst>
              <a:ext uri="{FF2B5EF4-FFF2-40B4-BE49-F238E27FC236}">
                <a16:creationId xmlns="" xmlns:a16="http://schemas.microsoft.com/office/drawing/2014/main" id="{E40F31FF-2ADE-4FA5-A515-4F7583562EA3}"/>
              </a:ext>
            </a:extLst>
          </p:cNvPr>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29301600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91465B-63DD-4E01-B011-712D0D6C7C4A}"/>
              </a:ext>
            </a:extLst>
          </p:cNvPr>
          <p:cNvSpPr>
            <a:spLocks noGrp="1"/>
          </p:cNvSpPr>
          <p:nvPr>
            <p:ph type="title"/>
          </p:nvPr>
        </p:nvSpPr>
        <p:spPr>
          <a:xfrm>
            <a:off x="677334" y="609600"/>
            <a:ext cx="8596668" cy="917359"/>
          </a:xfrm>
        </p:spPr>
        <p:txBody>
          <a:bodyPr/>
          <a:lstStyle/>
          <a:p>
            <a:r>
              <a:rPr lang="en-IN" dirty="0"/>
              <a:t>HTTP Request message</a:t>
            </a:r>
          </a:p>
        </p:txBody>
      </p:sp>
      <p:sp>
        <p:nvSpPr>
          <p:cNvPr id="3" name="Content Placeholder 2">
            <a:extLst>
              <a:ext uri="{FF2B5EF4-FFF2-40B4-BE49-F238E27FC236}">
                <a16:creationId xmlns="" xmlns:a16="http://schemas.microsoft.com/office/drawing/2014/main" id="{5461BA63-E5A9-4301-95E7-0C79B8943324}"/>
              </a:ext>
            </a:extLst>
          </p:cNvPr>
          <p:cNvSpPr>
            <a:spLocks noGrp="1"/>
          </p:cNvSpPr>
          <p:nvPr>
            <p:ph idx="1"/>
          </p:nvPr>
        </p:nvSpPr>
        <p:spPr>
          <a:xfrm>
            <a:off x="677334" y="1526959"/>
            <a:ext cx="8596668" cy="4514403"/>
          </a:xfrm>
        </p:spPr>
        <p:txBody>
          <a:bodyPr/>
          <a:lstStyle/>
          <a:p>
            <a:r>
              <a:rPr lang="en-US" altLang="en-US" dirty="0">
                <a:solidFill>
                  <a:srgbClr val="000000"/>
                </a:solidFill>
                <a:latin typeface="Segoe UI" panose="020B0502040204020203" pitchFamily="34" charset="0"/>
                <a:cs typeface="Segoe UI" panose="020B0502040204020203" pitchFamily="34" charset="0"/>
              </a:rPr>
              <a:t>For example, the browser translates the following URL into:</a:t>
            </a:r>
          </a:p>
          <a:p>
            <a:pPr marL="0" indent="0">
              <a:buNone/>
            </a:pPr>
            <a:r>
              <a:rPr lang="en-US" altLang="en-US" dirty="0">
                <a:solidFill>
                  <a:srgbClr val="000000"/>
                </a:solidFill>
                <a:latin typeface="Consolas" panose="020B0609020204030204" pitchFamily="49" charset="0"/>
              </a:rPr>
              <a:t>		</a:t>
            </a:r>
            <a:r>
              <a:rPr lang="en-US" altLang="en-US" dirty="0">
                <a:solidFill>
                  <a:srgbClr val="000000"/>
                </a:solidFill>
                <a:latin typeface="Consolas" panose="020B0609020204030204" pitchFamily="49" charset="0"/>
                <a:hlinkClick r:id="rId2"/>
              </a:rPr>
              <a:t>http://www.nowhere123.com/doc/index.html</a:t>
            </a:r>
            <a:endParaRPr lang="en-US" altLang="en-US" dirty="0">
              <a:solidFill>
                <a:srgbClr val="000000"/>
              </a:solidFill>
              <a:latin typeface="Consolas" panose="020B0609020204030204" pitchFamily="49" charset="0"/>
            </a:endParaRPr>
          </a:p>
          <a:p>
            <a:pPr marL="0" indent="0">
              <a:buNone/>
            </a:pPr>
            <a:endParaRPr lang="en-US" altLang="en-US" dirty="0">
              <a:solidFill>
                <a:srgbClr val="000000"/>
              </a:solidFill>
              <a:latin typeface="Consolas" panose="020B0609020204030204" pitchFamily="49" charset="0"/>
            </a:endParaRPr>
          </a:p>
          <a:p>
            <a:pPr marL="0" indent="0">
              <a:buNone/>
            </a:pPr>
            <a:r>
              <a:rPr lang="en-US" altLang="en-US" dirty="0">
                <a:solidFill>
                  <a:srgbClr val="000000"/>
                </a:solidFill>
                <a:latin typeface="Segoe UI" panose="020B0502040204020203" pitchFamily="34" charset="0"/>
                <a:cs typeface="Segoe UI" panose="020B0502040204020203" pitchFamily="34" charset="0"/>
              </a:rPr>
              <a:t> </a:t>
            </a:r>
            <a:endParaRPr lang="en-IN" dirty="0"/>
          </a:p>
        </p:txBody>
      </p:sp>
      <p:sp>
        <p:nvSpPr>
          <p:cNvPr id="4" name="Footer Placeholder 3">
            <a:extLst>
              <a:ext uri="{FF2B5EF4-FFF2-40B4-BE49-F238E27FC236}">
                <a16:creationId xmlns="" xmlns:a16="http://schemas.microsoft.com/office/drawing/2014/main" id="{30BC5A86-AC1B-4FE3-9B07-2654E94B1BA3}"/>
              </a:ext>
            </a:extLst>
          </p:cNvPr>
          <p:cNvSpPr>
            <a:spLocks noGrp="1"/>
          </p:cNvSpPr>
          <p:nvPr>
            <p:ph type="ftr" sz="quarter" idx="11"/>
          </p:nvPr>
        </p:nvSpPr>
        <p:spPr/>
        <p:txBody>
          <a:bodyPr/>
          <a:lstStyle/>
          <a:p>
            <a:r>
              <a:rPr lang="en-IN" smtClean="0"/>
              <a:t>veena suresh,PESU</a:t>
            </a:r>
            <a:endParaRPr lang="en-IN"/>
          </a:p>
        </p:txBody>
      </p:sp>
      <p:pic>
        <p:nvPicPr>
          <p:cNvPr id="6" name="Picture 5">
            <a:extLst>
              <a:ext uri="{FF2B5EF4-FFF2-40B4-BE49-F238E27FC236}">
                <a16:creationId xmlns="" xmlns:a16="http://schemas.microsoft.com/office/drawing/2014/main" id="{851175A2-181E-4CAD-BBA1-43A2EBAC5E39}"/>
              </a:ext>
            </a:extLst>
          </p:cNvPr>
          <p:cNvPicPr>
            <a:picLocks noChangeAspect="1"/>
          </p:cNvPicPr>
          <p:nvPr/>
        </p:nvPicPr>
        <p:blipFill>
          <a:blip r:embed="rId3"/>
          <a:stretch>
            <a:fillRect/>
          </a:stretch>
        </p:blipFill>
        <p:spPr>
          <a:xfrm>
            <a:off x="376468" y="3009761"/>
            <a:ext cx="10118420" cy="2489956"/>
          </a:xfrm>
          <a:prstGeom prst="rect">
            <a:avLst/>
          </a:prstGeom>
        </p:spPr>
      </p:pic>
    </p:spTree>
    <p:extLst>
      <p:ext uri="{BB962C8B-B14F-4D97-AF65-F5344CB8AC3E}">
        <p14:creationId xmlns:p14="http://schemas.microsoft.com/office/powerpoint/2010/main" val="14319837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E44D75F-8B5A-4594-B78D-7824028F0166}"/>
              </a:ext>
            </a:extLst>
          </p:cNvPr>
          <p:cNvSpPr>
            <a:spLocks noGrp="1"/>
          </p:cNvSpPr>
          <p:nvPr>
            <p:ph idx="1"/>
          </p:nvPr>
        </p:nvSpPr>
        <p:spPr>
          <a:xfrm>
            <a:off x="677334" y="1482571"/>
            <a:ext cx="8596668" cy="4558791"/>
          </a:xfrm>
        </p:spPr>
        <p:txBody>
          <a:bodyPr>
            <a:normAutofit lnSpcReduction="10000"/>
          </a:bodyPr>
          <a:lstStyle/>
          <a:p>
            <a:pPr marL="0" indent="0">
              <a:buNone/>
            </a:pPr>
            <a:r>
              <a:rPr lang="en-IN" dirty="0"/>
              <a:t>When this request message reaches the server, the server can take either one of these actions:</a:t>
            </a:r>
          </a:p>
          <a:p>
            <a:pPr marL="0" indent="0">
              <a:buNone/>
            </a:pPr>
            <a:endParaRPr lang="en-IN" dirty="0"/>
          </a:p>
          <a:p>
            <a:r>
              <a:rPr lang="en-IN" dirty="0"/>
              <a:t>The server interprets the request received, maps the request into a </a:t>
            </a:r>
            <a:r>
              <a:rPr lang="en-IN" i="1" dirty="0"/>
              <a:t>file</a:t>
            </a:r>
            <a:r>
              <a:rPr lang="en-IN" dirty="0"/>
              <a:t> under the server's document directory, and returns the </a:t>
            </a:r>
            <a:r>
              <a:rPr lang="en-IN" b="1" dirty="0"/>
              <a:t>file</a:t>
            </a:r>
            <a:r>
              <a:rPr lang="en-IN" dirty="0"/>
              <a:t> requested to the client.</a:t>
            </a:r>
          </a:p>
          <a:p>
            <a:r>
              <a:rPr lang="en-IN" dirty="0"/>
              <a:t>The server interprets the request received, maps the request into a </a:t>
            </a:r>
            <a:r>
              <a:rPr lang="en-IN" i="1" dirty="0"/>
              <a:t>program</a:t>
            </a:r>
            <a:r>
              <a:rPr lang="en-IN" dirty="0"/>
              <a:t> kept in the server, executes the program, and returns the </a:t>
            </a:r>
            <a:r>
              <a:rPr lang="en-IN" b="1" dirty="0"/>
              <a:t>output</a:t>
            </a:r>
            <a:r>
              <a:rPr lang="en-IN" dirty="0"/>
              <a:t> of the program to the client.</a:t>
            </a:r>
          </a:p>
          <a:p>
            <a:r>
              <a:rPr lang="en-IN" dirty="0"/>
              <a:t>The request cannot be satisfied, the server returns an </a:t>
            </a:r>
            <a:r>
              <a:rPr lang="en-IN" b="1" dirty="0"/>
              <a:t>error</a:t>
            </a:r>
            <a:r>
              <a:rPr lang="en-IN" dirty="0"/>
              <a:t> message.</a:t>
            </a:r>
          </a:p>
          <a:p>
            <a:endParaRPr lang="en-IN" dirty="0"/>
          </a:p>
        </p:txBody>
      </p:sp>
      <p:sp>
        <p:nvSpPr>
          <p:cNvPr id="2" name="Footer Placeholder 1">
            <a:extLst>
              <a:ext uri="{FF2B5EF4-FFF2-40B4-BE49-F238E27FC236}">
                <a16:creationId xmlns="" xmlns:a16="http://schemas.microsoft.com/office/drawing/2014/main" id="{65AC9904-0464-4540-AD3E-064A05F51DEE}"/>
              </a:ext>
            </a:extLst>
          </p:cNvPr>
          <p:cNvSpPr>
            <a:spLocks noGrp="1"/>
          </p:cNvSpPr>
          <p:nvPr>
            <p:ph type="ftr" sz="quarter" idx="11"/>
          </p:nvPr>
        </p:nvSpPr>
        <p:spPr/>
        <p:txBody>
          <a:bodyPr/>
          <a:lstStyle/>
          <a:p>
            <a:r>
              <a:rPr lang="en-IN" smtClean="0"/>
              <a:t>veena suresh,PESU</a:t>
            </a:r>
            <a:endParaRPr lang="en-IN"/>
          </a:p>
        </p:txBody>
      </p:sp>
    </p:spTree>
    <p:extLst>
      <p:ext uri="{BB962C8B-B14F-4D97-AF65-F5344CB8AC3E}">
        <p14:creationId xmlns:p14="http://schemas.microsoft.com/office/powerpoint/2010/main" val="83374648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Apothecary</Template>
  <TotalTime>2250</TotalTime>
  <Words>985</Words>
  <Application>Microsoft Office PowerPoint</Application>
  <PresentationFormat>Custom</PresentationFormat>
  <Paragraphs>290</Paragraphs>
  <Slides>54</Slides>
  <Notes>2</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Apothecary</vt:lpstr>
      <vt:lpstr>HTTP Request/Response and MIME</vt:lpstr>
      <vt:lpstr>HyperText Transfer Protocol (HTTP)</vt:lpstr>
      <vt:lpstr>PowerPoint Presentation</vt:lpstr>
      <vt:lpstr>Browser</vt:lpstr>
      <vt:lpstr>PowerPoint Presentation</vt:lpstr>
      <vt:lpstr>URL</vt:lpstr>
      <vt:lpstr>PowerPoint Presentation</vt:lpstr>
      <vt:lpstr>HTTP Request message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GET Method </vt:lpstr>
      <vt:lpstr>The POST Method </vt:lpstr>
      <vt:lpstr>The PUT Method </vt:lpstr>
      <vt:lpstr>The HEAD Method </vt:lpstr>
      <vt:lpstr>HTTP Response message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MIME</vt:lpstr>
      <vt:lpstr>Structure of a MIME type</vt:lpstr>
      <vt:lpstr>PowerPoint Presentation</vt:lpstr>
      <vt:lpstr>PowerPoint Presentation</vt:lpstr>
      <vt:lpstr>Types</vt:lpstr>
      <vt:lpstr>Discrete types</vt:lpstr>
      <vt:lpstr>PowerPoint Presentation</vt:lpstr>
      <vt:lpstr>PowerPoint Presentation</vt:lpstr>
      <vt:lpstr>PowerPoint Presentation</vt:lpstr>
      <vt:lpstr>Multipart types</vt:lpstr>
      <vt:lpstr>message</vt:lpstr>
      <vt:lpstr>multipart</vt:lpstr>
      <vt:lpstr>HTTPD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 Request/Response and MIME</dc:title>
  <dc:creator>Swaran Sabthagiri D</dc:creator>
  <cp:lastModifiedBy>veena suresh</cp:lastModifiedBy>
  <cp:revision>33</cp:revision>
  <cp:lastPrinted>2019-10-17T06:20:55Z</cp:lastPrinted>
  <dcterms:created xsi:type="dcterms:W3CDTF">2019-10-16T15:50:04Z</dcterms:created>
  <dcterms:modified xsi:type="dcterms:W3CDTF">2019-10-24T02:31:46Z</dcterms:modified>
</cp:coreProperties>
</file>